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58" r:id="rId4"/>
    <p:sldId id="265" r:id="rId5"/>
    <p:sldId id="259" r:id="rId6"/>
    <p:sldId id="263" r:id="rId7"/>
    <p:sldId id="269" r:id="rId8"/>
    <p:sldId id="272" r:id="rId9"/>
    <p:sldId id="270" r:id="rId10"/>
    <p:sldId id="271" r:id="rId11"/>
    <p:sldId id="266" r:id="rId12"/>
    <p:sldId id="268" r:id="rId13"/>
    <p:sldId id="260" r:id="rId14"/>
    <p:sldId id="262"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5488" y="2166364"/>
            <a:ext cx="11247120" cy="1739347"/>
          </a:xfrm>
        </p:spPr>
        <p:txBody>
          <a:bodyPr tIns="45720" bIns="45720" anchor="ctr">
            <a:normAutofit/>
          </a:bodyPr>
          <a:lstStyle>
            <a:lvl1pPr algn="ctr">
              <a:lnSpc>
                <a:spcPct val="80000"/>
              </a:lnSpc>
              <a:defRPr sz="6000" spc="1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47472" y="3913632"/>
            <a:ext cx="11506200" cy="457200"/>
          </a:xfrm>
        </p:spPr>
        <p:txBody>
          <a:bodyPr>
            <a:normAutofit/>
          </a:bodyPr>
          <a:lstStyle>
            <a:lvl1pPr marL="0" indent="0" algn="ctr">
              <a:spcBef>
                <a:spcPts val="0"/>
              </a:spcBef>
              <a:spcAft>
                <a:spcPts val="0"/>
              </a:spcAft>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BAE6A-113D-46FB-B389-F28E9B854498}" type="datetimeFigureOut">
              <a:rPr lang="en-GB" smtClean="0"/>
              <a:t>21/10/2023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96196976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BAE6A-113D-46FB-B389-F28E9B854498}" type="datetimeFigureOut">
              <a:rPr lang="en-GB" smtClean="0"/>
              <a:t>21/10/2023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1748228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8CBAE6A-113D-46FB-B389-F28E9B854498}" type="datetimeFigureOut">
              <a:rPr lang="en-GB" smtClean="0"/>
              <a:t>21/10/2023</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328276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BAE6A-113D-46FB-B389-F28E9B854498}" type="datetimeFigureOut">
              <a:rPr lang="en-GB" smtClean="0"/>
              <a:t>21/10/2023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237784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67128"/>
            <a:ext cx="11247120" cy="173736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3212"/>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8CBAE6A-113D-46FB-B389-F28E9B854498}" type="datetimeFigureOut">
              <a:rPr lang="en-GB" smtClean="0"/>
              <a:t>21/10/2023</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D8DB764-4C73-4734-AA25-9C1DF6947C93}" type="slidenum">
              <a:rPr lang="en-GB" smtClean="0"/>
              <a:t>‹#›</a:t>
            </a:fld>
            <a:endParaRPr lang="en-GB"/>
          </a:p>
        </p:txBody>
      </p:sp>
    </p:spTree>
    <p:extLst>
      <p:ext uri="{BB962C8B-B14F-4D97-AF65-F5344CB8AC3E}">
        <p14:creationId xmlns:p14="http://schemas.microsoft.com/office/powerpoint/2010/main" val="39074481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BAE6A-113D-46FB-B389-F28E9B854498}" type="datetimeFigureOut">
              <a:rPr lang="en-GB" smtClean="0"/>
              <a:t>21/10/2023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159029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BAE6A-113D-46FB-B389-F28E9B854498}" type="datetimeFigureOut">
              <a:rPr lang="en-GB" smtClean="0"/>
              <a:t>21/10/2023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3123053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BAE6A-113D-46FB-B389-F28E9B854498}" type="datetimeFigureOut">
              <a:rPr lang="en-GB" smtClean="0"/>
              <a:t>21/10/2023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110395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BAE6A-113D-46FB-B389-F28E9B854498}" type="datetimeFigureOut">
              <a:rPr lang="en-GB" smtClean="0"/>
              <a:t>21/10/2023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57246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BAE6A-113D-46FB-B389-F28E9B854498}" type="datetimeFigureOut">
              <a:rPr lang="en-GB" smtClean="0"/>
              <a:t>21/10/2023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330465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BAE6A-113D-46FB-B389-F28E9B854498}" type="datetimeFigureOut">
              <a:rPr lang="en-GB" smtClean="0"/>
              <a:t>21/10/2023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D8DB764-4C73-4734-AA25-9C1DF6947C93}" type="slidenum">
              <a:rPr lang="en-GB" smtClean="0"/>
              <a:t>‹#›</a:t>
            </a:fld>
            <a:endParaRPr lang="en-GB"/>
          </a:p>
        </p:txBody>
      </p:sp>
    </p:spTree>
    <p:extLst>
      <p:ext uri="{BB962C8B-B14F-4D97-AF65-F5344CB8AC3E}">
        <p14:creationId xmlns:p14="http://schemas.microsoft.com/office/powerpoint/2010/main" val="4257454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8CBAE6A-113D-46FB-B389-F28E9B854498}" type="datetimeFigureOut">
              <a:rPr lang="en-GB" smtClean="0"/>
              <a:t>21/10/2023</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D8DB764-4C73-4734-AA25-9C1DF6947C93}" type="slidenum">
              <a:rPr lang="en-GB" smtClean="0"/>
              <a:t>‹#›</a:t>
            </a:fld>
            <a:endParaRPr lang="en-GB"/>
          </a:p>
        </p:txBody>
      </p:sp>
    </p:spTree>
    <p:extLst>
      <p:ext uri="{BB962C8B-B14F-4D97-AF65-F5344CB8AC3E}">
        <p14:creationId xmlns:p14="http://schemas.microsoft.com/office/powerpoint/2010/main" val="1689701933"/>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ketchfab.com/3d-models/toon-outlined-material-test-1760d6da4c674c309098f1360ca12735"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F1D-CDB2-4117-CFBB-3C5DC522CEF5}"/>
              </a:ext>
            </a:extLst>
          </p:cNvPr>
          <p:cNvSpPr>
            <a:spLocks noGrp="1"/>
          </p:cNvSpPr>
          <p:nvPr>
            <p:ph type="ctrTitle"/>
          </p:nvPr>
        </p:nvSpPr>
        <p:spPr/>
        <p:txBody>
          <a:bodyPr/>
          <a:lstStyle/>
          <a:p>
            <a:r>
              <a:rPr lang="en-GB" b="1" dirty="0">
                <a:solidFill>
                  <a:schemeClr val="bg2">
                    <a:lumMod val="50000"/>
                  </a:schemeClr>
                </a:solidFill>
              </a:rPr>
              <a:t>Tile Survivor</a:t>
            </a:r>
          </a:p>
        </p:txBody>
      </p:sp>
      <p:sp>
        <p:nvSpPr>
          <p:cNvPr id="3" name="Subtitle 2">
            <a:extLst>
              <a:ext uri="{FF2B5EF4-FFF2-40B4-BE49-F238E27FC236}">
                <a16:creationId xmlns:a16="http://schemas.microsoft.com/office/drawing/2014/main" id="{09E87B7C-E3C7-6EE1-B6E6-40BFC58B8019}"/>
              </a:ext>
            </a:extLst>
          </p:cNvPr>
          <p:cNvSpPr>
            <a:spLocks noGrp="1"/>
          </p:cNvSpPr>
          <p:nvPr>
            <p:ph type="subTitle" idx="1"/>
          </p:nvPr>
        </p:nvSpPr>
        <p:spPr/>
        <p:txBody>
          <a:bodyPr/>
          <a:lstStyle/>
          <a:p>
            <a:r>
              <a:rPr lang="en-GB" dirty="0"/>
              <a:t>Joao Francisco Nunes Codices</a:t>
            </a:r>
          </a:p>
        </p:txBody>
      </p:sp>
      <p:sp>
        <p:nvSpPr>
          <p:cNvPr id="4" name="TextBox 3">
            <a:extLst>
              <a:ext uri="{FF2B5EF4-FFF2-40B4-BE49-F238E27FC236}">
                <a16:creationId xmlns:a16="http://schemas.microsoft.com/office/drawing/2014/main" id="{050B297C-8F4B-EB8F-CEE0-435FE2749B87}"/>
              </a:ext>
            </a:extLst>
          </p:cNvPr>
          <p:cNvSpPr txBox="1"/>
          <p:nvPr/>
        </p:nvSpPr>
        <p:spPr>
          <a:xfrm>
            <a:off x="2534871" y="5301518"/>
            <a:ext cx="7122253" cy="923330"/>
          </a:xfrm>
          <a:prstGeom prst="rect">
            <a:avLst/>
          </a:prstGeom>
          <a:noFill/>
        </p:spPr>
        <p:txBody>
          <a:bodyPr wrap="square" rtlCol="0">
            <a:spAutoFit/>
          </a:bodyPr>
          <a:lstStyle/>
          <a:p>
            <a:pPr algn="ctr"/>
            <a:r>
              <a:rPr lang="en-GB" dirty="0">
                <a:latin typeface="Aptos Display" panose="020B0004020202020204" pitchFamily="34" charset="0"/>
              </a:rPr>
              <a:t>CMP6187 </a:t>
            </a:r>
            <a:r>
              <a:rPr lang="en-GB" dirty="0"/>
              <a:t>- Mobile Game Development</a:t>
            </a:r>
          </a:p>
          <a:p>
            <a:pPr algn="ctr"/>
            <a:r>
              <a:rPr lang="en-GB" dirty="0"/>
              <a:t>Computer Games Technology</a:t>
            </a:r>
          </a:p>
          <a:p>
            <a:pPr algn="ctr"/>
            <a:r>
              <a:rPr lang="en-GB" dirty="0"/>
              <a:t>Birmingham City University</a:t>
            </a:r>
          </a:p>
        </p:txBody>
      </p:sp>
      <p:sp>
        <p:nvSpPr>
          <p:cNvPr id="5" name="TextBox 4">
            <a:extLst>
              <a:ext uri="{FF2B5EF4-FFF2-40B4-BE49-F238E27FC236}">
                <a16:creationId xmlns:a16="http://schemas.microsoft.com/office/drawing/2014/main" id="{81D52C69-48FB-8DCF-3C21-59F5BC5755E4}"/>
              </a:ext>
            </a:extLst>
          </p:cNvPr>
          <p:cNvSpPr txBox="1"/>
          <p:nvPr/>
        </p:nvSpPr>
        <p:spPr>
          <a:xfrm>
            <a:off x="2748791" y="633152"/>
            <a:ext cx="6694415" cy="461665"/>
          </a:xfrm>
          <a:prstGeom prst="rect">
            <a:avLst/>
          </a:prstGeom>
          <a:noFill/>
        </p:spPr>
        <p:txBody>
          <a:bodyPr wrap="square" rtlCol="0">
            <a:spAutoFit/>
          </a:bodyPr>
          <a:lstStyle/>
          <a:p>
            <a:pPr algn="ctr"/>
            <a:r>
              <a:rPr lang="en-GB" sz="2400" dirty="0"/>
              <a:t>Mobile Game Pitch Presentation</a:t>
            </a:r>
          </a:p>
        </p:txBody>
      </p:sp>
    </p:spTree>
    <p:extLst>
      <p:ext uri="{BB962C8B-B14F-4D97-AF65-F5344CB8AC3E}">
        <p14:creationId xmlns:p14="http://schemas.microsoft.com/office/powerpoint/2010/main" val="3698889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79A4-212C-2F25-587E-2AA51DA3114C}"/>
              </a:ext>
            </a:extLst>
          </p:cNvPr>
          <p:cNvSpPr>
            <a:spLocks noGrp="1"/>
          </p:cNvSpPr>
          <p:nvPr>
            <p:ph type="title"/>
          </p:nvPr>
        </p:nvSpPr>
        <p:spPr/>
        <p:txBody>
          <a:bodyPr/>
          <a:lstStyle/>
          <a:p>
            <a:pPr algn="ctr"/>
            <a:r>
              <a:rPr lang="en-GB" b="1" dirty="0">
                <a:solidFill>
                  <a:schemeClr val="bg2">
                    <a:lumMod val="50000"/>
                  </a:schemeClr>
                </a:solidFill>
              </a:rPr>
              <a:t>Gameplay </a:t>
            </a:r>
          </a:p>
        </p:txBody>
      </p:sp>
      <p:sp>
        <p:nvSpPr>
          <p:cNvPr id="3" name="Content Placeholder 2">
            <a:extLst>
              <a:ext uri="{FF2B5EF4-FFF2-40B4-BE49-F238E27FC236}">
                <a16:creationId xmlns:a16="http://schemas.microsoft.com/office/drawing/2014/main" id="{4D49E8D1-E21F-5172-D875-5182AF26C05F}"/>
              </a:ext>
            </a:extLst>
          </p:cNvPr>
          <p:cNvSpPr>
            <a:spLocks noGrp="1"/>
          </p:cNvSpPr>
          <p:nvPr>
            <p:ph idx="1"/>
          </p:nvPr>
        </p:nvSpPr>
        <p:spPr/>
        <p:txBody>
          <a:bodyPr/>
          <a:lstStyle/>
          <a:p>
            <a:pPr marL="0" indent="0" algn="ctr">
              <a:buNone/>
            </a:pPr>
            <a:r>
              <a:rPr lang="en-GB" b="1" dirty="0">
                <a:solidFill>
                  <a:schemeClr val="bg2">
                    <a:lumMod val="50000"/>
                  </a:schemeClr>
                </a:solidFill>
              </a:rPr>
              <a:t>Progression/Difficulty:</a:t>
            </a:r>
          </a:p>
          <a:p>
            <a:pPr marL="0" indent="0" algn="ctr">
              <a:buNone/>
            </a:pPr>
            <a:r>
              <a:rPr lang="en-GB" dirty="0">
                <a:solidFill>
                  <a:schemeClr val="bg2">
                    <a:lumMod val="50000"/>
                  </a:schemeClr>
                </a:solidFill>
              </a:rPr>
              <a:t>The longer the player last the faster the objects will fall making it harder for the player to dodge them and to clear the tiles fast enough</a:t>
            </a:r>
          </a:p>
          <a:p>
            <a:pPr marL="0" indent="0" algn="ctr">
              <a:buNone/>
            </a:pPr>
            <a:endParaRPr lang="en-GB" b="1" dirty="0">
              <a:solidFill>
                <a:schemeClr val="bg2">
                  <a:lumMod val="50000"/>
                </a:schemeClr>
              </a:solidFill>
            </a:endParaRPr>
          </a:p>
          <a:p>
            <a:pPr marL="0" indent="0" algn="ctr">
              <a:buNone/>
            </a:pPr>
            <a:r>
              <a:rPr lang="en-GB" b="1" dirty="0">
                <a:solidFill>
                  <a:schemeClr val="bg2">
                    <a:lumMod val="50000"/>
                  </a:schemeClr>
                </a:solidFill>
              </a:rPr>
              <a:t>Purchases:</a:t>
            </a:r>
          </a:p>
          <a:p>
            <a:pPr marL="0" indent="0" algn="ctr">
              <a:buNone/>
            </a:pPr>
            <a:r>
              <a:rPr lang="en-GB" dirty="0">
                <a:solidFill>
                  <a:schemeClr val="bg2">
                    <a:lumMod val="50000"/>
                  </a:schemeClr>
                </a:solidFill>
              </a:rPr>
              <a:t>The player can use the in-game store to purchase extra lives using the coins they collect and real-world money</a:t>
            </a:r>
          </a:p>
          <a:p>
            <a:pPr marL="0" indent="0">
              <a:buNone/>
            </a:pPr>
            <a:endParaRPr lang="en-GB" b="1" dirty="0">
              <a:solidFill>
                <a:schemeClr val="bg2">
                  <a:lumMod val="50000"/>
                </a:schemeClr>
              </a:solidFill>
            </a:endParaRPr>
          </a:p>
          <a:p>
            <a:pPr marL="0" indent="0">
              <a:buNone/>
            </a:pPr>
            <a:endParaRPr lang="en-GB" b="1" dirty="0">
              <a:solidFill>
                <a:schemeClr val="bg2">
                  <a:lumMod val="50000"/>
                </a:schemeClr>
              </a:solidFill>
            </a:endParaRPr>
          </a:p>
        </p:txBody>
      </p:sp>
    </p:spTree>
    <p:extLst>
      <p:ext uri="{BB962C8B-B14F-4D97-AF65-F5344CB8AC3E}">
        <p14:creationId xmlns:p14="http://schemas.microsoft.com/office/powerpoint/2010/main" val="2602415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AB1-8E48-859B-7ABD-ADD2760D7936}"/>
              </a:ext>
            </a:extLst>
          </p:cNvPr>
          <p:cNvSpPr>
            <a:spLocks noGrp="1"/>
          </p:cNvSpPr>
          <p:nvPr>
            <p:ph type="title"/>
          </p:nvPr>
        </p:nvSpPr>
        <p:spPr/>
        <p:txBody>
          <a:bodyPr/>
          <a:lstStyle/>
          <a:p>
            <a:pPr algn="ctr"/>
            <a:r>
              <a:rPr lang="en-GB" b="1" dirty="0">
                <a:solidFill>
                  <a:schemeClr val="bg2">
                    <a:lumMod val="50000"/>
                  </a:schemeClr>
                </a:solidFill>
              </a:rPr>
              <a:t>Ui and design</a:t>
            </a:r>
          </a:p>
        </p:txBody>
      </p:sp>
      <p:pic>
        <p:nvPicPr>
          <p:cNvPr id="5" name="Content Placeholder 4" descr="A close up of a color palette&#10;&#10;Description automatically generated">
            <a:extLst>
              <a:ext uri="{FF2B5EF4-FFF2-40B4-BE49-F238E27FC236}">
                <a16:creationId xmlns:a16="http://schemas.microsoft.com/office/drawing/2014/main" id="{0BCE73F7-A1A7-A6D1-51BD-F75542CD0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01246" y="4377706"/>
            <a:ext cx="2293201" cy="1598075"/>
          </a:xfrm>
        </p:spPr>
      </p:pic>
      <p:pic>
        <p:nvPicPr>
          <p:cNvPr id="7" name="Picture 6" descr="A blue and white striped background&#10;&#10;Description automatically generated with medium confidence">
            <a:extLst>
              <a:ext uri="{FF2B5EF4-FFF2-40B4-BE49-F238E27FC236}">
                <a16:creationId xmlns:a16="http://schemas.microsoft.com/office/drawing/2014/main" id="{01F46EC3-708D-4858-E669-5DFC9F53E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14615" y="4365889"/>
            <a:ext cx="2293205" cy="1598077"/>
          </a:xfrm>
          <a:prstGeom prst="rect">
            <a:avLst/>
          </a:prstGeom>
        </p:spPr>
      </p:pic>
      <p:pic>
        <p:nvPicPr>
          <p:cNvPr id="9" name="Picture 8" descr="A green and white striped background&#10;&#10;Description automatically generated with medium confidence">
            <a:extLst>
              <a:ext uri="{FF2B5EF4-FFF2-40B4-BE49-F238E27FC236}">
                <a16:creationId xmlns:a16="http://schemas.microsoft.com/office/drawing/2014/main" id="{12A8D028-F260-A742-B8C1-AEC85708D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9041360" y="4365891"/>
            <a:ext cx="2293202" cy="1598076"/>
          </a:xfrm>
          <a:prstGeom prst="rect">
            <a:avLst/>
          </a:prstGeom>
        </p:spPr>
      </p:pic>
      <p:pic>
        <p:nvPicPr>
          <p:cNvPr id="11" name="Picture 10" descr="A close up of a color&#10;&#10;Description automatically generated">
            <a:extLst>
              <a:ext uri="{FF2B5EF4-FFF2-40B4-BE49-F238E27FC236}">
                <a16:creationId xmlns:a16="http://schemas.microsoft.com/office/drawing/2014/main" id="{E03FE2E3-22F5-55BC-2DD0-894AFA88C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227989" y="4365893"/>
            <a:ext cx="2293201" cy="1598074"/>
          </a:xfrm>
          <a:prstGeom prst="rect">
            <a:avLst/>
          </a:prstGeom>
        </p:spPr>
      </p:pic>
      <p:sp>
        <p:nvSpPr>
          <p:cNvPr id="12" name="TextBox 11">
            <a:extLst>
              <a:ext uri="{FF2B5EF4-FFF2-40B4-BE49-F238E27FC236}">
                <a16:creationId xmlns:a16="http://schemas.microsoft.com/office/drawing/2014/main" id="{BAD8C622-60F2-6676-F177-B2212FC8DA90}"/>
              </a:ext>
            </a:extLst>
          </p:cNvPr>
          <p:cNvSpPr txBox="1"/>
          <p:nvPr/>
        </p:nvSpPr>
        <p:spPr>
          <a:xfrm>
            <a:off x="3948809" y="3429000"/>
            <a:ext cx="7038190" cy="369332"/>
          </a:xfrm>
          <a:prstGeom prst="rect">
            <a:avLst/>
          </a:prstGeom>
          <a:noFill/>
        </p:spPr>
        <p:txBody>
          <a:bodyPr wrap="square" rtlCol="0">
            <a:spAutoFit/>
          </a:bodyPr>
          <a:lstStyle/>
          <a:p>
            <a:pPr algn="ctr"/>
            <a:r>
              <a:rPr lang="en-GB" b="1" dirty="0">
                <a:solidFill>
                  <a:schemeClr val="bg2">
                    <a:lumMod val="50000"/>
                  </a:schemeClr>
                </a:solidFill>
              </a:rPr>
              <a:t>Colour Palettes for Different Themes in the Game Settings</a:t>
            </a:r>
          </a:p>
        </p:txBody>
      </p:sp>
      <p:sp>
        <p:nvSpPr>
          <p:cNvPr id="13" name="TextBox 12">
            <a:extLst>
              <a:ext uri="{FF2B5EF4-FFF2-40B4-BE49-F238E27FC236}">
                <a16:creationId xmlns:a16="http://schemas.microsoft.com/office/drawing/2014/main" id="{5E939CC1-27B6-175C-4973-06558E7D9D0E}"/>
              </a:ext>
            </a:extLst>
          </p:cNvPr>
          <p:cNvSpPr txBox="1"/>
          <p:nvPr/>
        </p:nvSpPr>
        <p:spPr>
          <a:xfrm>
            <a:off x="3948809" y="6323344"/>
            <a:ext cx="1598074" cy="307777"/>
          </a:xfrm>
          <a:prstGeom prst="rect">
            <a:avLst/>
          </a:prstGeom>
          <a:noFill/>
        </p:spPr>
        <p:txBody>
          <a:bodyPr wrap="square" rtlCol="0">
            <a:spAutoFit/>
          </a:bodyPr>
          <a:lstStyle/>
          <a:p>
            <a:pPr algn="ctr"/>
            <a:r>
              <a:rPr lang="en-GB" sz="1400" b="1" dirty="0">
                <a:solidFill>
                  <a:schemeClr val="bg2">
                    <a:lumMod val="50000"/>
                  </a:schemeClr>
                </a:solidFill>
              </a:rPr>
              <a:t>Original Colour </a:t>
            </a:r>
          </a:p>
        </p:txBody>
      </p:sp>
      <p:pic>
        <p:nvPicPr>
          <p:cNvPr id="15" name="Picture 14" descr="A screenshot of a phone&#10;&#10;Description automatically generated">
            <a:extLst>
              <a:ext uri="{FF2B5EF4-FFF2-40B4-BE49-F238E27FC236}">
                <a16:creationId xmlns:a16="http://schemas.microsoft.com/office/drawing/2014/main" id="{736E108D-EB41-4927-39F6-DF9211972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2919" y="2358496"/>
            <a:ext cx="1918059" cy="3964848"/>
          </a:xfrm>
          <a:prstGeom prst="rect">
            <a:avLst/>
          </a:prstGeom>
        </p:spPr>
      </p:pic>
      <p:sp>
        <p:nvSpPr>
          <p:cNvPr id="16" name="TextBox 15">
            <a:extLst>
              <a:ext uri="{FF2B5EF4-FFF2-40B4-BE49-F238E27FC236}">
                <a16:creationId xmlns:a16="http://schemas.microsoft.com/office/drawing/2014/main" id="{3F44C7C5-49D1-C8EF-8395-0A727843937F}"/>
              </a:ext>
            </a:extLst>
          </p:cNvPr>
          <p:cNvSpPr txBox="1"/>
          <p:nvPr/>
        </p:nvSpPr>
        <p:spPr>
          <a:xfrm>
            <a:off x="3948809" y="2105637"/>
            <a:ext cx="7038190" cy="923330"/>
          </a:xfrm>
          <a:prstGeom prst="rect">
            <a:avLst/>
          </a:prstGeom>
          <a:noFill/>
        </p:spPr>
        <p:txBody>
          <a:bodyPr wrap="square" rtlCol="0">
            <a:spAutoFit/>
          </a:bodyPr>
          <a:lstStyle/>
          <a:p>
            <a:r>
              <a:rPr lang="en-GB" dirty="0">
                <a:solidFill>
                  <a:schemeClr val="bg2">
                    <a:lumMod val="50000"/>
                  </a:schemeClr>
                </a:solidFill>
              </a:rPr>
              <a:t>For the UI in the game the choice was to stay in line with other games in this genre with simplistic design where most of the buttons and option are hidden away in menus and only the essential data is being displayed</a:t>
            </a:r>
          </a:p>
        </p:txBody>
      </p:sp>
      <p:sp>
        <p:nvSpPr>
          <p:cNvPr id="17" name="TextBox 16">
            <a:extLst>
              <a:ext uri="{FF2B5EF4-FFF2-40B4-BE49-F238E27FC236}">
                <a16:creationId xmlns:a16="http://schemas.microsoft.com/office/drawing/2014/main" id="{CA203544-D665-DD6C-CF1F-3E318463ADDC}"/>
              </a:ext>
            </a:extLst>
          </p:cNvPr>
          <p:cNvSpPr txBox="1"/>
          <p:nvPr/>
        </p:nvSpPr>
        <p:spPr>
          <a:xfrm>
            <a:off x="1202919" y="6323344"/>
            <a:ext cx="1918059" cy="307777"/>
          </a:xfrm>
          <a:prstGeom prst="rect">
            <a:avLst/>
          </a:prstGeom>
          <a:noFill/>
        </p:spPr>
        <p:txBody>
          <a:bodyPr wrap="square" rtlCol="0">
            <a:spAutoFit/>
          </a:bodyPr>
          <a:lstStyle/>
          <a:p>
            <a:pPr algn="ctr"/>
            <a:r>
              <a:rPr lang="en-GB" sz="1400" b="1" dirty="0">
                <a:solidFill>
                  <a:schemeClr val="bg2">
                    <a:lumMod val="50000"/>
                  </a:schemeClr>
                </a:solidFill>
              </a:rPr>
              <a:t>UI Layout </a:t>
            </a:r>
          </a:p>
        </p:txBody>
      </p:sp>
    </p:spTree>
    <p:extLst>
      <p:ext uri="{BB962C8B-B14F-4D97-AF65-F5344CB8AC3E}">
        <p14:creationId xmlns:p14="http://schemas.microsoft.com/office/powerpoint/2010/main" val="274190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F5CD-0298-01C7-9E1A-8C84A9C0A99A}"/>
              </a:ext>
            </a:extLst>
          </p:cNvPr>
          <p:cNvSpPr>
            <a:spLocks noGrp="1"/>
          </p:cNvSpPr>
          <p:nvPr>
            <p:ph type="title"/>
          </p:nvPr>
        </p:nvSpPr>
        <p:spPr>
          <a:xfrm>
            <a:off x="634277" y="284176"/>
            <a:ext cx="3670874" cy="1508760"/>
          </a:xfrm>
        </p:spPr>
        <p:txBody>
          <a:bodyPr>
            <a:normAutofit/>
          </a:bodyPr>
          <a:lstStyle/>
          <a:p>
            <a:r>
              <a:rPr lang="en-GB" b="1"/>
              <a:t>Market Research</a:t>
            </a:r>
          </a:p>
        </p:txBody>
      </p:sp>
      <p:sp>
        <p:nvSpPr>
          <p:cNvPr id="1030" name="Content Placeholder 1029">
            <a:extLst>
              <a:ext uri="{FF2B5EF4-FFF2-40B4-BE49-F238E27FC236}">
                <a16:creationId xmlns:a16="http://schemas.microsoft.com/office/drawing/2014/main" id="{7429068F-9B3F-3752-A675-05CE713673A0}"/>
              </a:ext>
            </a:extLst>
          </p:cNvPr>
          <p:cNvSpPr>
            <a:spLocks noGrp="1"/>
          </p:cNvSpPr>
          <p:nvPr>
            <p:ph idx="1"/>
          </p:nvPr>
        </p:nvSpPr>
        <p:spPr>
          <a:xfrm>
            <a:off x="634277" y="2011680"/>
            <a:ext cx="3676678" cy="4206240"/>
          </a:xfrm>
        </p:spPr>
        <p:txBody>
          <a:bodyPr>
            <a:normAutofit/>
          </a:bodyPr>
          <a:lstStyle/>
          <a:p>
            <a:r>
              <a:rPr lang="en-US" sz="2000" dirty="0">
                <a:solidFill>
                  <a:schemeClr val="bg2">
                    <a:lumMod val="50000"/>
                  </a:schemeClr>
                </a:solidFill>
              </a:rPr>
              <a:t>Given Research Data From AppTweak regarding 2022, the genre with the largest market share in downloads for mobile games is  HyperCasual Games.</a:t>
            </a:r>
          </a:p>
          <a:p>
            <a:r>
              <a:rPr lang="en-US" sz="2000" dirty="0">
                <a:solidFill>
                  <a:schemeClr val="bg2">
                    <a:lumMod val="50000"/>
                  </a:schemeClr>
                </a:solidFill>
              </a:rPr>
              <a:t>This shows large potential of reaching a large audience, which can correlate to Revenue and Downloads.</a:t>
            </a:r>
          </a:p>
          <a:p>
            <a:r>
              <a:rPr lang="en-US" sz="2000" dirty="0">
                <a:solidFill>
                  <a:schemeClr val="bg2">
                    <a:lumMod val="50000"/>
                  </a:schemeClr>
                </a:solidFill>
              </a:rPr>
              <a:t>But it can also mean saturation in the genre, decreasing discoverability inside the game store.</a:t>
            </a:r>
          </a:p>
        </p:txBody>
      </p:sp>
      <p:sp>
        <p:nvSpPr>
          <p:cNvPr id="1033" name="Rectangle 1032">
            <a:extLst>
              <a:ext uri="{FF2B5EF4-FFF2-40B4-BE49-F238E27FC236}">
                <a16:creationId xmlns:a16="http://schemas.microsoft.com/office/drawing/2014/main" id="{9792BD17-FF40-4EE5-AC8E-7AE823BAE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76D0BA62-B6B4-3AB0-1AE9-EFB32BAB19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66522" y="1532508"/>
            <a:ext cx="6694052" cy="379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7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669A-0A4C-DBF0-16CF-BF83B3407A8B}"/>
              </a:ext>
            </a:extLst>
          </p:cNvPr>
          <p:cNvSpPr>
            <a:spLocks noGrp="1"/>
          </p:cNvSpPr>
          <p:nvPr>
            <p:ph type="title"/>
          </p:nvPr>
        </p:nvSpPr>
        <p:spPr/>
        <p:txBody>
          <a:bodyPr/>
          <a:lstStyle/>
          <a:p>
            <a:pPr algn="ctr"/>
            <a:r>
              <a:rPr lang="en-GB" b="1" dirty="0">
                <a:solidFill>
                  <a:schemeClr val="bg2">
                    <a:lumMod val="50000"/>
                  </a:schemeClr>
                </a:solidFill>
              </a:rPr>
              <a:t>Market research - BLUK</a:t>
            </a:r>
          </a:p>
        </p:txBody>
      </p:sp>
      <p:sp>
        <p:nvSpPr>
          <p:cNvPr id="6" name="TextBox 5">
            <a:extLst>
              <a:ext uri="{FF2B5EF4-FFF2-40B4-BE49-F238E27FC236}">
                <a16:creationId xmlns:a16="http://schemas.microsoft.com/office/drawing/2014/main" id="{BACA0170-169E-6F0D-1538-D12FDA742CD2}"/>
              </a:ext>
            </a:extLst>
          </p:cNvPr>
          <p:cNvSpPr txBox="1"/>
          <p:nvPr/>
        </p:nvSpPr>
        <p:spPr>
          <a:xfrm>
            <a:off x="6137727" y="2183546"/>
            <a:ext cx="5347540" cy="2862322"/>
          </a:xfrm>
          <a:prstGeom prst="rect">
            <a:avLst/>
          </a:prstGeom>
          <a:noFill/>
        </p:spPr>
        <p:txBody>
          <a:bodyPr wrap="square" rtlCol="0" anchor="ctr">
            <a:spAutoFit/>
          </a:bodyPr>
          <a:lstStyle/>
          <a:p>
            <a:r>
              <a:rPr lang="en-GB" dirty="0">
                <a:solidFill>
                  <a:schemeClr val="bg2">
                    <a:lumMod val="50000"/>
                  </a:schemeClr>
                </a:solidFill>
              </a:rPr>
              <a:t>One Game Identified in this Genre is  </a:t>
            </a:r>
            <a:r>
              <a:rPr lang="en-GB" b="1" dirty="0">
                <a:solidFill>
                  <a:schemeClr val="bg2">
                    <a:lumMod val="50000"/>
                  </a:schemeClr>
                </a:solidFill>
              </a:rPr>
              <a:t>BLUK</a:t>
            </a:r>
            <a:r>
              <a:rPr lang="en-GB" dirty="0">
                <a:solidFill>
                  <a:schemeClr val="bg2">
                    <a:lumMod val="50000"/>
                  </a:schemeClr>
                </a:solidFill>
              </a:rPr>
              <a:t>:</a:t>
            </a:r>
          </a:p>
          <a:p>
            <a:pPr marL="285750" indent="-285750">
              <a:buFont typeface="Arial" panose="020B0604020202020204" pitchFamily="34" charset="0"/>
              <a:buChar char="•"/>
            </a:pPr>
            <a:r>
              <a:rPr lang="en-GB" dirty="0">
                <a:solidFill>
                  <a:schemeClr val="bg2">
                    <a:lumMod val="50000"/>
                  </a:schemeClr>
                </a:solidFill>
              </a:rPr>
              <a:t>Simple Graphics = In line with Genre</a:t>
            </a:r>
          </a:p>
          <a:p>
            <a:pPr marL="285750" indent="-285750">
              <a:buFont typeface="Arial" panose="020B0604020202020204" pitchFamily="34" charset="0"/>
              <a:buChar char="•"/>
            </a:pPr>
            <a:r>
              <a:rPr lang="en-GB" dirty="0">
                <a:solidFill>
                  <a:schemeClr val="bg2">
                    <a:lumMod val="50000"/>
                  </a:schemeClr>
                </a:solidFill>
              </a:rPr>
              <a:t>Simple Core Mechanics and Intuitive</a:t>
            </a:r>
          </a:p>
          <a:p>
            <a:pPr marL="285750" indent="-285750">
              <a:buFont typeface="Arial" panose="020B0604020202020204" pitchFamily="34" charset="0"/>
              <a:buChar char="•"/>
            </a:pPr>
            <a:r>
              <a:rPr lang="en-GB" dirty="0">
                <a:solidFill>
                  <a:schemeClr val="bg2">
                    <a:lumMod val="50000"/>
                  </a:schemeClr>
                </a:solidFill>
              </a:rPr>
              <a:t>High Replay ability and Difficulty Increase</a:t>
            </a:r>
          </a:p>
          <a:p>
            <a:pPr marL="285750" indent="-285750">
              <a:buFont typeface="Arial" panose="020B0604020202020204" pitchFamily="34" charset="0"/>
              <a:buChar char="•"/>
            </a:pPr>
            <a:r>
              <a:rPr lang="en-GB" dirty="0">
                <a:solidFill>
                  <a:schemeClr val="bg2">
                    <a:lumMod val="50000"/>
                  </a:schemeClr>
                </a:solidFill>
              </a:rPr>
              <a:t>Endless Adventure/ Survival Game</a:t>
            </a:r>
          </a:p>
          <a:p>
            <a:pPr marL="285750" indent="-285750">
              <a:buFont typeface="Arial" panose="020B0604020202020204" pitchFamily="34" charset="0"/>
              <a:buChar char="•"/>
            </a:pPr>
            <a:endParaRPr lang="en-GB" dirty="0">
              <a:solidFill>
                <a:schemeClr val="bg2">
                  <a:lumMod val="50000"/>
                </a:schemeClr>
              </a:solidFill>
            </a:endParaRPr>
          </a:p>
          <a:p>
            <a:r>
              <a:rPr lang="en-GB" dirty="0">
                <a:solidFill>
                  <a:schemeClr val="bg2">
                    <a:lumMod val="50000"/>
                  </a:schemeClr>
                </a:solidFill>
              </a:rPr>
              <a:t>Good Comparison given high download numbers, similar monetization method and similar style ( cube jumping between platforms )</a:t>
            </a:r>
          </a:p>
          <a:p>
            <a:pPr marL="285750" indent="-285750">
              <a:buFont typeface="Arial" panose="020B0604020202020204" pitchFamily="34" charset="0"/>
              <a:buChar char="•"/>
            </a:pPr>
            <a:endParaRPr lang="en-GB" dirty="0">
              <a:solidFill>
                <a:schemeClr val="bg2">
                  <a:lumMod val="50000"/>
                </a:schemeClr>
              </a:solidFill>
            </a:endParaRPr>
          </a:p>
        </p:txBody>
      </p:sp>
      <p:pic>
        <p:nvPicPr>
          <p:cNvPr id="8" name="Picture 7">
            <a:extLst>
              <a:ext uri="{FF2B5EF4-FFF2-40B4-BE49-F238E27FC236}">
                <a16:creationId xmlns:a16="http://schemas.microsoft.com/office/drawing/2014/main" id="{8B56E506-BDA8-2FF1-0794-BECE52306D87}"/>
              </a:ext>
            </a:extLst>
          </p:cNvPr>
          <p:cNvPicPr>
            <a:picLocks noChangeAspect="1"/>
          </p:cNvPicPr>
          <p:nvPr/>
        </p:nvPicPr>
        <p:blipFill>
          <a:blip r:embed="rId2"/>
          <a:stretch>
            <a:fillRect/>
          </a:stretch>
        </p:blipFill>
        <p:spPr>
          <a:xfrm>
            <a:off x="1614755" y="4737743"/>
            <a:ext cx="3614947" cy="1836081"/>
          </a:xfrm>
          <a:prstGeom prst="roundRect">
            <a:avLst>
              <a:gd name="adj" fmla="val 8594"/>
            </a:avLst>
          </a:prstGeom>
          <a:solidFill>
            <a:srgbClr val="FFFFFF">
              <a:shade val="85000"/>
            </a:srgbClr>
          </a:solidFill>
          <a:ln>
            <a:noFill/>
          </a:ln>
          <a:effectLst/>
        </p:spPr>
      </p:pic>
      <p:pic>
        <p:nvPicPr>
          <p:cNvPr id="10" name="Picture 9" descr="A screenshot of a video game&#10;&#10;Description automatically generated">
            <a:extLst>
              <a:ext uri="{FF2B5EF4-FFF2-40B4-BE49-F238E27FC236}">
                <a16:creationId xmlns:a16="http://schemas.microsoft.com/office/drawing/2014/main" id="{F5A5B210-4702-F443-9697-64CFE4B03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83" y="2183546"/>
            <a:ext cx="5264092" cy="249090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1566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FC5D-3A54-BB94-2DC8-B513DDE56EB4}"/>
              </a:ext>
            </a:extLst>
          </p:cNvPr>
          <p:cNvSpPr>
            <a:spLocks noGrp="1"/>
          </p:cNvSpPr>
          <p:nvPr>
            <p:ph type="title"/>
          </p:nvPr>
        </p:nvSpPr>
        <p:spPr/>
        <p:txBody>
          <a:bodyPr/>
          <a:lstStyle/>
          <a:p>
            <a:pPr algn="ctr"/>
            <a:r>
              <a:rPr lang="en-GB" b="1" dirty="0">
                <a:solidFill>
                  <a:schemeClr val="bg2">
                    <a:lumMod val="50000"/>
                  </a:schemeClr>
                </a:solidFill>
              </a:rPr>
              <a:t>Monetization</a:t>
            </a:r>
            <a:r>
              <a:rPr lang="en-GB" b="1" dirty="0"/>
              <a:t> </a:t>
            </a:r>
          </a:p>
        </p:txBody>
      </p:sp>
      <p:sp>
        <p:nvSpPr>
          <p:cNvPr id="3" name="Content Placeholder 2">
            <a:extLst>
              <a:ext uri="{FF2B5EF4-FFF2-40B4-BE49-F238E27FC236}">
                <a16:creationId xmlns:a16="http://schemas.microsoft.com/office/drawing/2014/main" id="{6D93ED79-90FA-0676-2C02-0D3B141804E6}"/>
              </a:ext>
            </a:extLst>
          </p:cNvPr>
          <p:cNvSpPr>
            <a:spLocks noGrp="1"/>
          </p:cNvSpPr>
          <p:nvPr>
            <p:ph idx="1"/>
          </p:nvPr>
        </p:nvSpPr>
        <p:spPr/>
        <p:txBody>
          <a:bodyPr/>
          <a:lstStyle/>
          <a:p>
            <a:pPr marL="0" indent="0">
              <a:buNone/>
            </a:pPr>
            <a:r>
              <a:rPr lang="en-GB" dirty="0">
                <a:solidFill>
                  <a:schemeClr val="bg2">
                    <a:lumMod val="50000"/>
                  </a:schemeClr>
                </a:solidFill>
              </a:rPr>
              <a:t>To monetize this game, the usual mobile game monetization techniques will be employed:</a:t>
            </a:r>
          </a:p>
          <a:p>
            <a:r>
              <a:rPr lang="en-GB" b="1" dirty="0">
                <a:solidFill>
                  <a:schemeClr val="bg2">
                    <a:lumMod val="50000"/>
                  </a:schemeClr>
                </a:solidFill>
              </a:rPr>
              <a:t>Free to Play</a:t>
            </a:r>
            <a:r>
              <a:rPr lang="en-GB" dirty="0">
                <a:solidFill>
                  <a:schemeClr val="bg2">
                    <a:lumMod val="50000"/>
                  </a:schemeClr>
                </a:solidFill>
              </a:rPr>
              <a:t>;</a:t>
            </a:r>
          </a:p>
          <a:p>
            <a:r>
              <a:rPr lang="en-GB" b="1" dirty="0">
                <a:solidFill>
                  <a:schemeClr val="bg2">
                    <a:lumMod val="50000"/>
                  </a:schemeClr>
                </a:solidFill>
              </a:rPr>
              <a:t>In-App Purchases </a:t>
            </a:r>
            <a:r>
              <a:rPr lang="en-GB" dirty="0">
                <a:solidFill>
                  <a:schemeClr val="bg2">
                    <a:lumMod val="50000"/>
                  </a:schemeClr>
                </a:solidFill>
              </a:rPr>
              <a:t>of extra Lives and Map &amp; Player Re-Skins;</a:t>
            </a:r>
          </a:p>
          <a:p>
            <a:r>
              <a:rPr lang="en-GB" b="1" dirty="0">
                <a:solidFill>
                  <a:schemeClr val="bg2">
                    <a:lumMod val="50000"/>
                  </a:schemeClr>
                </a:solidFill>
              </a:rPr>
              <a:t>AD</a:t>
            </a:r>
            <a:r>
              <a:rPr lang="en-GB" dirty="0">
                <a:solidFill>
                  <a:schemeClr val="bg2">
                    <a:lumMod val="50000"/>
                  </a:schemeClr>
                </a:solidFill>
              </a:rPr>
              <a:t> for 1 extra life once player runs out. </a:t>
            </a:r>
            <a:r>
              <a:rPr lang="en-GB" b="1" dirty="0">
                <a:solidFill>
                  <a:schemeClr val="bg2">
                    <a:lumMod val="50000"/>
                  </a:schemeClr>
                </a:solidFill>
              </a:rPr>
              <a:t>AD</a:t>
            </a:r>
            <a:r>
              <a:rPr lang="en-GB" dirty="0">
                <a:solidFill>
                  <a:schemeClr val="bg2">
                    <a:lumMod val="50000"/>
                  </a:schemeClr>
                </a:solidFill>
              </a:rPr>
              <a:t> every time the player loses;</a:t>
            </a:r>
          </a:p>
          <a:p>
            <a:r>
              <a:rPr lang="en-GB" b="1" dirty="0">
                <a:solidFill>
                  <a:schemeClr val="bg2">
                    <a:lumMod val="50000"/>
                  </a:schemeClr>
                </a:solidFill>
              </a:rPr>
              <a:t>AD</a:t>
            </a:r>
            <a:r>
              <a:rPr lang="en-GB" dirty="0">
                <a:solidFill>
                  <a:schemeClr val="bg2">
                    <a:lumMod val="50000"/>
                  </a:schemeClr>
                </a:solidFill>
              </a:rPr>
              <a:t> when the player closes an Active Game and then returns, with option to continue last active game as reward for watching an </a:t>
            </a:r>
            <a:r>
              <a:rPr lang="en-GB" b="1" dirty="0">
                <a:solidFill>
                  <a:schemeClr val="bg2">
                    <a:lumMod val="50000"/>
                  </a:schemeClr>
                </a:solidFill>
              </a:rPr>
              <a:t>AD</a:t>
            </a:r>
            <a:r>
              <a:rPr lang="en-GB" dirty="0">
                <a:solidFill>
                  <a:schemeClr val="bg2">
                    <a:lumMod val="50000"/>
                  </a:schemeClr>
                </a:solidFill>
              </a:rPr>
              <a:t>;</a:t>
            </a:r>
          </a:p>
        </p:txBody>
      </p:sp>
    </p:spTree>
    <p:extLst>
      <p:ext uri="{BB962C8B-B14F-4D97-AF65-F5344CB8AC3E}">
        <p14:creationId xmlns:p14="http://schemas.microsoft.com/office/powerpoint/2010/main" val="283755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B19D-6812-8840-07B8-E9F9D9BC3E5E}"/>
              </a:ext>
            </a:extLst>
          </p:cNvPr>
          <p:cNvSpPr>
            <a:spLocks noGrp="1"/>
          </p:cNvSpPr>
          <p:nvPr>
            <p:ph type="title"/>
          </p:nvPr>
        </p:nvSpPr>
        <p:spPr/>
        <p:txBody>
          <a:bodyPr/>
          <a:lstStyle/>
          <a:p>
            <a:pPr algn="ctr"/>
            <a:r>
              <a:rPr lang="en-GB" b="1" dirty="0">
                <a:solidFill>
                  <a:schemeClr val="bg2">
                    <a:lumMod val="50000"/>
                  </a:schemeClr>
                </a:solidFill>
              </a:rPr>
              <a:t>analytics</a:t>
            </a:r>
          </a:p>
        </p:txBody>
      </p:sp>
      <p:sp>
        <p:nvSpPr>
          <p:cNvPr id="3" name="Content Placeholder 2">
            <a:extLst>
              <a:ext uri="{FF2B5EF4-FFF2-40B4-BE49-F238E27FC236}">
                <a16:creationId xmlns:a16="http://schemas.microsoft.com/office/drawing/2014/main" id="{4F57310C-0F92-C810-C1B9-DDE5A1E6269A}"/>
              </a:ext>
            </a:extLst>
          </p:cNvPr>
          <p:cNvSpPr>
            <a:spLocks noGrp="1"/>
          </p:cNvSpPr>
          <p:nvPr>
            <p:ph idx="1"/>
          </p:nvPr>
        </p:nvSpPr>
        <p:spPr/>
        <p:txBody>
          <a:bodyPr/>
          <a:lstStyle/>
          <a:p>
            <a:pPr marL="0" indent="0">
              <a:buNone/>
            </a:pPr>
            <a:r>
              <a:rPr lang="en-GB" dirty="0">
                <a:solidFill>
                  <a:schemeClr val="bg2">
                    <a:lumMod val="50000"/>
                  </a:schemeClr>
                </a:solidFill>
              </a:rPr>
              <a:t>The target data to be tracked through </a:t>
            </a:r>
            <a:r>
              <a:rPr lang="en-GB" b="1" dirty="0">
                <a:solidFill>
                  <a:schemeClr val="bg2">
                    <a:lumMod val="50000"/>
                  </a:schemeClr>
                </a:solidFill>
              </a:rPr>
              <a:t>Unity Analytics </a:t>
            </a:r>
            <a:r>
              <a:rPr lang="en-GB" dirty="0">
                <a:solidFill>
                  <a:schemeClr val="bg2">
                    <a:lumMod val="50000"/>
                  </a:schemeClr>
                </a:solidFill>
              </a:rPr>
              <a:t>is going to be:</a:t>
            </a:r>
          </a:p>
          <a:p>
            <a:r>
              <a:rPr lang="en-GB" dirty="0">
                <a:solidFill>
                  <a:schemeClr val="bg2">
                    <a:lumMod val="50000"/>
                  </a:schemeClr>
                </a:solidFill>
              </a:rPr>
              <a:t>Data on when the player is most likely to watch an AD to continue playing;</a:t>
            </a:r>
          </a:p>
          <a:p>
            <a:pPr lvl="1"/>
            <a:r>
              <a:rPr lang="en-GB" dirty="0">
                <a:solidFill>
                  <a:schemeClr val="bg2">
                    <a:lumMod val="50000"/>
                  </a:schemeClr>
                </a:solidFill>
              </a:rPr>
              <a:t>E.g.: Score, Time Played. </a:t>
            </a:r>
          </a:p>
          <a:p>
            <a:r>
              <a:rPr lang="en-GB" dirty="0">
                <a:solidFill>
                  <a:schemeClr val="bg2">
                    <a:lumMod val="50000"/>
                  </a:schemeClr>
                </a:solidFill>
              </a:rPr>
              <a:t>Data on average playtime before engaging in In-App purchases;</a:t>
            </a:r>
          </a:p>
          <a:p>
            <a:r>
              <a:rPr lang="en-GB" dirty="0">
                <a:solidFill>
                  <a:schemeClr val="bg2">
                    <a:lumMod val="50000"/>
                  </a:schemeClr>
                </a:solidFill>
              </a:rPr>
              <a:t>Data on when the player 1st checks the store;</a:t>
            </a:r>
          </a:p>
          <a:p>
            <a:r>
              <a:rPr lang="en-GB" dirty="0">
                <a:solidFill>
                  <a:schemeClr val="bg2">
                    <a:lumMod val="50000"/>
                  </a:schemeClr>
                </a:solidFill>
              </a:rPr>
              <a:t>Data on how many times the player comes back to game before difficulty scaling becomes too low;</a:t>
            </a:r>
          </a:p>
          <a:p>
            <a:pPr lvl="1"/>
            <a:endParaRPr lang="en-GB" dirty="0">
              <a:solidFill>
                <a:schemeClr val="bg2">
                  <a:lumMod val="50000"/>
                </a:schemeClr>
              </a:solidFill>
            </a:endParaRPr>
          </a:p>
        </p:txBody>
      </p:sp>
    </p:spTree>
    <p:extLst>
      <p:ext uri="{BB962C8B-B14F-4D97-AF65-F5344CB8AC3E}">
        <p14:creationId xmlns:p14="http://schemas.microsoft.com/office/powerpoint/2010/main" val="333710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07E4-C83E-5563-64B1-07102241E322}"/>
              </a:ext>
            </a:extLst>
          </p:cNvPr>
          <p:cNvSpPr>
            <a:spLocks noGrp="1"/>
          </p:cNvSpPr>
          <p:nvPr>
            <p:ph type="title"/>
          </p:nvPr>
        </p:nvSpPr>
        <p:spPr/>
        <p:txBody>
          <a:bodyPr/>
          <a:lstStyle/>
          <a:p>
            <a:pPr algn="ctr"/>
            <a:r>
              <a:rPr lang="en-GB" b="1" dirty="0">
                <a:solidFill>
                  <a:schemeClr val="bg2">
                    <a:lumMod val="50000"/>
                  </a:schemeClr>
                </a:solidFill>
              </a:rPr>
              <a:t>Game Premise</a:t>
            </a:r>
          </a:p>
        </p:txBody>
      </p:sp>
      <p:sp>
        <p:nvSpPr>
          <p:cNvPr id="3" name="Content Placeholder 2">
            <a:extLst>
              <a:ext uri="{FF2B5EF4-FFF2-40B4-BE49-F238E27FC236}">
                <a16:creationId xmlns:a16="http://schemas.microsoft.com/office/drawing/2014/main" id="{39AA9DBF-DE6A-FBB2-B03D-D93A54CD6584}"/>
              </a:ext>
            </a:extLst>
          </p:cNvPr>
          <p:cNvSpPr>
            <a:spLocks noGrp="1"/>
          </p:cNvSpPr>
          <p:nvPr>
            <p:ph idx="1"/>
          </p:nvPr>
        </p:nvSpPr>
        <p:spPr/>
        <p:txBody>
          <a:bodyPr anchor="ctr"/>
          <a:lstStyle/>
          <a:p>
            <a:pPr marL="0" indent="0" algn="ctr">
              <a:buNone/>
            </a:pPr>
            <a:r>
              <a:rPr lang="en-GB" b="1" dirty="0">
                <a:solidFill>
                  <a:schemeClr val="bg2">
                    <a:lumMod val="50000"/>
                  </a:schemeClr>
                </a:solidFill>
              </a:rPr>
              <a:t>HyperCasual Endless Survival Game </a:t>
            </a:r>
          </a:p>
          <a:p>
            <a:pPr marL="0" indent="0" algn="ctr">
              <a:buNone/>
            </a:pPr>
            <a:r>
              <a:rPr lang="en-GB" dirty="0">
                <a:solidFill>
                  <a:schemeClr val="bg2">
                    <a:lumMod val="50000"/>
                  </a:schemeClr>
                </a:solidFill>
              </a:rPr>
              <a:t>A game where the player must survive for as long as possible moving between a set of tiles.</a:t>
            </a:r>
          </a:p>
          <a:p>
            <a:pPr marL="0" indent="0" algn="ctr">
              <a:buNone/>
            </a:pPr>
            <a:r>
              <a:rPr lang="en-GB" dirty="0">
                <a:solidFill>
                  <a:schemeClr val="bg2">
                    <a:lumMod val="50000"/>
                  </a:schemeClr>
                </a:solidFill>
              </a:rPr>
              <a:t> The player must collect coins to increase its score and use in the store for a better change at getting a higher score.</a:t>
            </a:r>
          </a:p>
          <a:p>
            <a:pPr marL="0" indent="0" algn="ctr">
              <a:buNone/>
            </a:pPr>
            <a:r>
              <a:rPr lang="en-GB" dirty="0">
                <a:solidFill>
                  <a:schemeClr val="bg2">
                    <a:lumMod val="50000"/>
                  </a:schemeClr>
                </a:solidFill>
              </a:rPr>
              <a:t>They also must dodge falling objects that do damage to the player. These objects may also block tiles decreasing the available gameplay area.</a:t>
            </a:r>
          </a:p>
          <a:p>
            <a:pPr marL="0" indent="0" algn="ctr">
              <a:buNone/>
            </a:pPr>
            <a:r>
              <a:rPr lang="en-GB" dirty="0">
                <a:solidFill>
                  <a:schemeClr val="bg2">
                    <a:lumMod val="50000"/>
                  </a:schemeClr>
                </a:solidFill>
              </a:rPr>
              <a:t>The longer the player lasts the faster and harder the game gets.</a:t>
            </a:r>
          </a:p>
        </p:txBody>
      </p:sp>
    </p:spTree>
    <p:extLst>
      <p:ext uri="{BB962C8B-B14F-4D97-AF65-F5344CB8AC3E}">
        <p14:creationId xmlns:p14="http://schemas.microsoft.com/office/powerpoint/2010/main" val="393360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E3B4-00A6-5C81-179F-358310F76509}"/>
              </a:ext>
            </a:extLst>
          </p:cNvPr>
          <p:cNvSpPr>
            <a:spLocks noGrp="1"/>
          </p:cNvSpPr>
          <p:nvPr>
            <p:ph type="title"/>
          </p:nvPr>
        </p:nvSpPr>
        <p:spPr/>
        <p:txBody>
          <a:bodyPr/>
          <a:lstStyle/>
          <a:p>
            <a:pPr algn="ctr"/>
            <a:r>
              <a:rPr lang="en-GB" b="1" dirty="0">
                <a:solidFill>
                  <a:schemeClr val="bg2">
                    <a:lumMod val="50000"/>
                  </a:schemeClr>
                </a:solidFill>
              </a:rPr>
              <a:t>Game overview</a:t>
            </a:r>
          </a:p>
        </p:txBody>
      </p:sp>
      <p:sp>
        <p:nvSpPr>
          <p:cNvPr id="3" name="Content Placeholder 2">
            <a:extLst>
              <a:ext uri="{FF2B5EF4-FFF2-40B4-BE49-F238E27FC236}">
                <a16:creationId xmlns:a16="http://schemas.microsoft.com/office/drawing/2014/main" id="{A9342281-5342-1279-1672-94C848B4FDB4}"/>
              </a:ext>
            </a:extLst>
          </p:cNvPr>
          <p:cNvSpPr>
            <a:spLocks noGrp="1"/>
          </p:cNvSpPr>
          <p:nvPr>
            <p:ph idx="1"/>
          </p:nvPr>
        </p:nvSpPr>
        <p:spPr/>
        <p:txBody>
          <a:bodyPr anchor="t">
            <a:normAutofit/>
          </a:bodyPr>
          <a:lstStyle/>
          <a:p>
            <a:pPr marL="0" indent="0" algn="ctr">
              <a:buNone/>
            </a:pPr>
            <a:r>
              <a:rPr lang="en-GB" b="1" dirty="0">
                <a:solidFill>
                  <a:schemeClr val="bg2">
                    <a:lumMod val="50000"/>
                  </a:schemeClr>
                </a:solidFill>
              </a:rPr>
              <a:t>Game Genre: HyperCasual</a:t>
            </a:r>
          </a:p>
          <a:p>
            <a:pPr marL="0" indent="0" algn="ctr">
              <a:buNone/>
            </a:pPr>
            <a:r>
              <a:rPr lang="en-GB" b="1" dirty="0">
                <a:solidFill>
                  <a:schemeClr val="bg2">
                    <a:lumMod val="50000"/>
                  </a:schemeClr>
                </a:solidFill>
              </a:rPr>
              <a:t>Design Principles:</a:t>
            </a:r>
          </a:p>
          <a:p>
            <a:pPr marL="0" indent="0" algn="ctr">
              <a:buNone/>
            </a:pPr>
            <a:r>
              <a:rPr lang="en-GB" dirty="0">
                <a:solidFill>
                  <a:schemeClr val="bg2">
                    <a:lumMod val="50000"/>
                  </a:schemeClr>
                </a:solidFill>
              </a:rPr>
              <a:t>Player can </a:t>
            </a:r>
            <a:r>
              <a:rPr lang="en-GB" b="1" dirty="0">
                <a:solidFill>
                  <a:schemeClr val="bg2">
                    <a:lumMod val="50000"/>
                  </a:schemeClr>
                </a:solidFill>
              </a:rPr>
              <a:t>quickly open and start playing</a:t>
            </a:r>
            <a:r>
              <a:rPr lang="en-GB" dirty="0">
                <a:solidFill>
                  <a:schemeClr val="bg2">
                    <a:lumMod val="50000"/>
                  </a:schemeClr>
                </a:solidFill>
              </a:rPr>
              <a:t> game. </a:t>
            </a:r>
          </a:p>
          <a:p>
            <a:pPr marL="0" indent="0" algn="ctr">
              <a:buNone/>
            </a:pPr>
            <a:r>
              <a:rPr lang="en-GB" b="1" dirty="0">
                <a:solidFill>
                  <a:schemeClr val="bg2">
                    <a:lumMod val="50000"/>
                  </a:schemeClr>
                </a:solidFill>
              </a:rPr>
              <a:t>High replay ability </a:t>
            </a:r>
            <a:r>
              <a:rPr lang="en-GB" dirty="0">
                <a:solidFill>
                  <a:schemeClr val="bg2">
                    <a:lumMod val="50000"/>
                  </a:schemeClr>
                </a:solidFill>
              </a:rPr>
              <a:t>given randomized nature of gameplay.</a:t>
            </a:r>
          </a:p>
          <a:p>
            <a:pPr marL="0" indent="0" algn="ctr">
              <a:buNone/>
            </a:pPr>
            <a:r>
              <a:rPr lang="en-GB" b="1" dirty="0">
                <a:solidFill>
                  <a:schemeClr val="bg2">
                    <a:lumMod val="50000"/>
                  </a:schemeClr>
                </a:solidFill>
              </a:rPr>
              <a:t>Challenging</a:t>
            </a:r>
            <a:r>
              <a:rPr lang="en-GB" dirty="0">
                <a:solidFill>
                  <a:schemeClr val="bg2">
                    <a:lumMod val="50000"/>
                  </a:schemeClr>
                </a:solidFill>
              </a:rPr>
              <a:t> due to increasing difficulty based on player ability.</a:t>
            </a:r>
          </a:p>
          <a:p>
            <a:pPr marL="0" indent="0" algn="ctr">
              <a:buNone/>
            </a:pPr>
            <a:r>
              <a:rPr lang="en-GB" b="1" dirty="0">
                <a:solidFill>
                  <a:schemeClr val="bg2">
                    <a:lumMod val="50000"/>
                  </a:schemeClr>
                </a:solidFill>
              </a:rPr>
              <a:t>Game Engine : Unity</a:t>
            </a:r>
          </a:p>
          <a:p>
            <a:pPr marL="0" indent="0" algn="ctr">
              <a:buNone/>
            </a:pPr>
            <a:r>
              <a:rPr lang="en-GB" b="1" dirty="0">
                <a:solidFill>
                  <a:schemeClr val="bg2">
                    <a:lumMod val="50000"/>
                  </a:schemeClr>
                </a:solidFill>
              </a:rPr>
              <a:t>Target Audience: </a:t>
            </a:r>
            <a:r>
              <a:rPr lang="en-GB" dirty="0">
                <a:solidFill>
                  <a:schemeClr val="bg2">
                    <a:lumMod val="50000"/>
                  </a:schemeClr>
                </a:solidFill>
              </a:rPr>
              <a:t>short period casual players looking for difficulty without too much complexion</a:t>
            </a:r>
          </a:p>
          <a:p>
            <a:pPr marL="0" indent="0" algn="ctr">
              <a:buNone/>
            </a:pPr>
            <a:r>
              <a:rPr lang="en-GB" b="1" dirty="0">
                <a:solidFill>
                  <a:schemeClr val="bg2">
                    <a:lumMod val="50000"/>
                  </a:schemeClr>
                </a:solidFill>
              </a:rPr>
              <a:t>Publishing Platform: Itch.io/ Google Play Store</a:t>
            </a:r>
            <a:endParaRPr lang="en-GB" dirty="0">
              <a:solidFill>
                <a:schemeClr val="bg2">
                  <a:lumMod val="50000"/>
                </a:schemeClr>
              </a:solidFill>
            </a:endParaRPr>
          </a:p>
          <a:p>
            <a:pPr marL="0" indent="0">
              <a:buNone/>
            </a:pPr>
            <a:endParaRPr lang="en-GB" dirty="0">
              <a:solidFill>
                <a:schemeClr val="bg2">
                  <a:lumMod val="50000"/>
                </a:schemeClr>
              </a:solidFill>
            </a:endParaRPr>
          </a:p>
        </p:txBody>
      </p:sp>
    </p:spTree>
    <p:extLst>
      <p:ext uri="{BB962C8B-B14F-4D97-AF65-F5344CB8AC3E}">
        <p14:creationId xmlns:p14="http://schemas.microsoft.com/office/powerpoint/2010/main" val="321134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C22F-1175-B3B6-23EB-11ADD06CC379}"/>
              </a:ext>
            </a:extLst>
          </p:cNvPr>
          <p:cNvSpPr>
            <a:spLocks noGrp="1"/>
          </p:cNvSpPr>
          <p:nvPr>
            <p:ph type="title"/>
          </p:nvPr>
        </p:nvSpPr>
        <p:spPr/>
        <p:txBody>
          <a:bodyPr/>
          <a:lstStyle/>
          <a:p>
            <a:pPr algn="ctr"/>
            <a:r>
              <a:rPr lang="en-GB" b="1" dirty="0">
                <a:solidFill>
                  <a:schemeClr val="bg2">
                    <a:lumMod val="50000"/>
                  </a:schemeClr>
                </a:solidFill>
              </a:rPr>
              <a:t>Core Features</a:t>
            </a:r>
          </a:p>
        </p:txBody>
      </p:sp>
      <p:sp>
        <p:nvSpPr>
          <p:cNvPr id="3" name="Content Placeholder 2">
            <a:extLst>
              <a:ext uri="{FF2B5EF4-FFF2-40B4-BE49-F238E27FC236}">
                <a16:creationId xmlns:a16="http://schemas.microsoft.com/office/drawing/2014/main" id="{44A1C19A-2DBE-C1E2-9606-51119A6CEBEA}"/>
              </a:ext>
            </a:extLst>
          </p:cNvPr>
          <p:cNvSpPr>
            <a:spLocks noGrp="1"/>
          </p:cNvSpPr>
          <p:nvPr>
            <p:ph idx="1"/>
          </p:nvPr>
        </p:nvSpPr>
        <p:spPr>
          <a:xfrm>
            <a:off x="1168019" y="2011680"/>
            <a:ext cx="3365226" cy="4562144"/>
          </a:xfrm>
        </p:spPr>
        <p:txBody>
          <a:bodyPr anchor="ctr">
            <a:normAutofit fontScale="92500" lnSpcReduction="20000"/>
          </a:bodyPr>
          <a:lstStyle/>
          <a:p>
            <a:r>
              <a:rPr lang="en-GB" sz="2400" b="1" dirty="0">
                <a:solidFill>
                  <a:schemeClr val="bg2">
                    <a:lumMod val="50000"/>
                  </a:schemeClr>
                </a:solidFill>
              </a:rPr>
              <a:t>Falling Obstacles </a:t>
            </a:r>
            <a:r>
              <a:rPr lang="en-GB" sz="2400" dirty="0">
                <a:solidFill>
                  <a:schemeClr val="bg2">
                    <a:lumMod val="50000"/>
                  </a:schemeClr>
                </a:solidFill>
              </a:rPr>
              <a:t>- </a:t>
            </a:r>
            <a:r>
              <a:rPr lang="en-GB" sz="2100" dirty="0">
                <a:solidFill>
                  <a:schemeClr val="bg2">
                    <a:lumMod val="50000"/>
                  </a:schemeClr>
                </a:solidFill>
              </a:rPr>
              <a:t>gif 1</a:t>
            </a:r>
          </a:p>
          <a:p>
            <a:pPr lvl="1"/>
            <a:r>
              <a:rPr lang="en-GB" sz="1600" dirty="0">
                <a:solidFill>
                  <a:schemeClr val="bg2">
                    <a:lumMod val="50000"/>
                  </a:schemeClr>
                </a:solidFill>
              </a:rPr>
              <a:t>Objects will fall on a randomized timer from the sky onto the tiles.</a:t>
            </a:r>
          </a:p>
          <a:p>
            <a:pPr lvl="1"/>
            <a:r>
              <a:rPr lang="en-GB" sz="1600" dirty="0">
                <a:solidFill>
                  <a:schemeClr val="bg2">
                    <a:lumMod val="50000"/>
                  </a:schemeClr>
                </a:solidFill>
              </a:rPr>
              <a:t>If they hit the player, it will lose a life (-1).</a:t>
            </a:r>
          </a:p>
          <a:p>
            <a:r>
              <a:rPr lang="en-GB" sz="2400" b="1" dirty="0">
                <a:solidFill>
                  <a:schemeClr val="bg2">
                    <a:lumMod val="50000"/>
                  </a:schemeClr>
                </a:solidFill>
              </a:rPr>
              <a:t>Tile Obstruction </a:t>
            </a:r>
            <a:r>
              <a:rPr lang="en-GB" sz="2400" dirty="0">
                <a:solidFill>
                  <a:schemeClr val="bg2">
                    <a:lumMod val="50000"/>
                  </a:schemeClr>
                </a:solidFill>
              </a:rPr>
              <a:t>- </a:t>
            </a:r>
            <a:r>
              <a:rPr lang="en-GB" sz="2100" dirty="0">
                <a:solidFill>
                  <a:schemeClr val="bg2">
                    <a:lumMod val="50000"/>
                  </a:schemeClr>
                </a:solidFill>
              </a:rPr>
              <a:t>gif 2</a:t>
            </a:r>
          </a:p>
          <a:p>
            <a:pPr lvl="1"/>
            <a:r>
              <a:rPr lang="en-GB" sz="1600" dirty="0">
                <a:solidFill>
                  <a:schemeClr val="bg2">
                    <a:lumMod val="50000"/>
                  </a:schemeClr>
                </a:solidFill>
              </a:rPr>
              <a:t>If the objects fall directly onto a tile, it will be blocked, and the player won't be able to move onto it.</a:t>
            </a:r>
          </a:p>
          <a:p>
            <a:r>
              <a:rPr lang="en-GB" sz="2400" b="1" dirty="0">
                <a:solidFill>
                  <a:schemeClr val="bg2">
                    <a:lumMod val="50000"/>
                  </a:schemeClr>
                </a:solidFill>
              </a:rPr>
              <a:t>Tile Clearing </a:t>
            </a:r>
            <a:r>
              <a:rPr lang="en-GB" sz="2400" dirty="0">
                <a:solidFill>
                  <a:schemeClr val="bg2">
                    <a:lumMod val="50000"/>
                  </a:schemeClr>
                </a:solidFill>
              </a:rPr>
              <a:t>- </a:t>
            </a:r>
            <a:r>
              <a:rPr lang="en-GB" sz="2100" dirty="0">
                <a:solidFill>
                  <a:schemeClr val="bg2">
                    <a:lumMod val="50000"/>
                  </a:schemeClr>
                </a:solidFill>
              </a:rPr>
              <a:t>gif 3</a:t>
            </a:r>
          </a:p>
          <a:p>
            <a:pPr lvl="1"/>
            <a:r>
              <a:rPr lang="en-GB" sz="1600" dirty="0">
                <a:solidFill>
                  <a:schemeClr val="bg2">
                    <a:lumMod val="50000"/>
                  </a:schemeClr>
                </a:solidFill>
              </a:rPr>
              <a:t>The player can clear the blocked tiles by shaking the mobile device (button just for testing)</a:t>
            </a:r>
          </a:p>
          <a:p>
            <a:r>
              <a:rPr lang="en-GB" sz="2400" b="1" dirty="0">
                <a:solidFill>
                  <a:schemeClr val="bg2">
                    <a:lumMod val="50000"/>
                  </a:schemeClr>
                </a:solidFill>
              </a:rPr>
              <a:t>Coin Collection </a:t>
            </a:r>
          </a:p>
          <a:p>
            <a:pPr lvl="1"/>
            <a:r>
              <a:rPr lang="en-GB" sz="1600" dirty="0">
                <a:solidFill>
                  <a:schemeClr val="bg2">
                    <a:lumMod val="50000"/>
                  </a:schemeClr>
                </a:solidFill>
              </a:rPr>
              <a:t>Coins will fall from the sky and land on tiles, if the player steps on the coin they will collect it and be able to use it in the in-game store, it will also add points to their score</a:t>
            </a:r>
          </a:p>
        </p:txBody>
      </p:sp>
      <p:pic>
        <p:nvPicPr>
          <p:cNvPr id="5" name="Picture 4" descr="A screenshot of a phone&#10;&#10;Description automatically generated">
            <a:extLst>
              <a:ext uri="{FF2B5EF4-FFF2-40B4-BE49-F238E27FC236}">
                <a16:creationId xmlns:a16="http://schemas.microsoft.com/office/drawing/2014/main" id="{1CDDA4E6-7AA9-3EF4-EC62-EE96CBA5AF9A}"/>
              </a:ext>
            </a:extLst>
          </p:cNvPr>
          <p:cNvPicPr>
            <a:picLocks noChangeAspect="1"/>
          </p:cNvPicPr>
          <p:nvPr/>
        </p:nvPicPr>
        <p:blipFill rotWithShape="1">
          <a:blip r:embed="rId2">
            <a:extLst>
              <a:ext uri="{28A0092B-C50C-407E-A947-70E740481C1C}">
                <a14:useLocalDpi xmlns:a14="http://schemas.microsoft.com/office/drawing/2010/main" val="0"/>
              </a:ext>
            </a:extLst>
          </a:blip>
          <a:srcRect l="3994" r="5507"/>
          <a:stretch/>
        </p:blipFill>
        <p:spPr>
          <a:xfrm>
            <a:off x="5023385" y="2552003"/>
            <a:ext cx="1509364" cy="3079102"/>
          </a:xfrm>
          <a:prstGeom prst="rect">
            <a:avLst/>
          </a:prstGeom>
        </p:spPr>
      </p:pic>
      <p:pic>
        <p:nvPicPr>
          <p:cNvPr id="7" name="Picture 6" descr="A screen shot of a cell phone&#10;&#10;Description automatically generated">
            <a:extLst>
              <a:ext uri="{FF2B5EF4-FFF2-40B4-BE49-F238E27FC236}">
                <a16:creationId xmlns:a16="http://schemas.microsoft.com/office/drawing/2014/main" id="{4A97A797-B550-EC15-28B1-81FE62FCBB4F}"/>
              </a:ext>
            </a:extLst>
          </p:cNvPr>
          <p:cNvPicPr>
            <a:picLocks noChangeAspect="1"/>
          </p:cNvPicPr>
          <p:nvPr/>
        </p:nvPicPr>
        <p:blipFill rotWithShape="1">
          <a:blip r:embed="rId3">
            <a:extLst>
              <a:ext uri="{28A0092B-C50C-407E-A947-70E740481C1C}">
                <a14:useLocalDpi xmlns:a14="http://schemas.microsoft.com/office/drawing/2010/main" val="0"/>
              </a:ext>
            </a:extLst>
          </a:blip>
          <a:srcRect l="4610" r="4892"/>
          <a:stretch/>
        </p:blipFill>
        <p:spPr>
          <a:xfrm>
            <a:off x="7022890" y="2552004"/>
            <a:ext cx="1509364" cy="3079102"/>
          </a:xfrm>
          <a:prstGeom prst="rect">
            <a:avLst/>
          </a:prstGeom>
          <a:ln>
            <a:noFill/>
          </a:ln>
          <a:effectLst>
            <a:outerShdw blurRad="292100" dist="139700" dir="2700000" algn="tl" rotWithShape="0">
              <a:srgbClr val="333333">
                <a:alpha val="65000"/>
              </a:srgbClr>
            </a:outerShdw>
          </a:effectLst>
        </p:spPr>
      </p:pic>
      <p:pic>
        <p:nvPicPr>
          <p:cNvPr id="9" name="Picture 8" descr="A screenshot of a cell phone&#10;&#10;Description automatically generated">
            <a:extLst>
              <a:ext uri="{FF2B5EF4-FFF2-40B4-BE49-F238E27FC236}">
                <a16:creationId xmlns:a16="http://schemas.microsoft.com/office/drawing/2014/main" id="{D45F132D-9D9D-E2E7-C020-A5B8B708A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2395" y="2552003"/>
            <a:ext cx="1509364" cy="3079103"/>
          </a:xfrm>
          <a:prstGeom prst="rect">
            <a:avLst/>
          </a:prstGeom>
        </p:spPr>
      </p:pic>
      <p:sp>
        <p:nvSpPr>
          <p:cNvPr id="10" name="TextBox 9">
            <a:extLst>
              <a:ext uri="{FF2B5EF4-FFF2-40B4-BE49-F238E27FC236}">
                <a16:creationId xmlns:a16="http://schemas.microsoft.com/office/drawing/2014/main" id="{7CF23EC2-44A5-3D36-4E6D-700C237B0B84}"/>
              </a:ext>
            </a:extLst>
          </p:cNvPr>
          <p:cNvSpPr txBox="1"/>
          <p:nvPr/>
        </p:nvSpPr>
        <p:spPr>
          <a:xfrm>
            <a:off x="5023385" y="5631105"/>
            <a:ext cx="1509364" cy="369332"/>
          </a:xfrm>
          <a:prstGeom prst="rect">
            <a:avLst/>
          </a:prstGeom>
          <a:noFill/>
        </p:spPr>
        <p:txBody>
          <a:bodyPr wrap="square" rtlCol="0">
            <a:spAutoFit/>
          </a:bodyPr>
          <a:lstStyle/>
          <a:p>
            <a:pPr algn="ctr"/>
            <a:r>
              <a:rPr lang="en-GB" dirty="0">
                <a:solidFill>
                  <a:schemeClr val="bg2">
                    <a:lumMod val="50000"/>
                  </a:schemeClr>
                </a:solidFill>
              </a:rPr>
              <a:t>Gif 1</a:t>
            </a:r>
          </a:p>
        </p:txBody>
      </p:sp>
      <p:sp>
        <p:nvSpPr>
          <p:cNvPr id="11" name="TextBox 10">
            <a:extLst>
              <a:ext uri="{FF2B5EF4-FFF2-40B4-BE49-F238E27FC236}">
                <a16:creationId xmlns:a16="http://schemas.microsoft.com/office/drawing/2014/main" id="{1F4DE1C7-1801-02C6-82C2-3E5501F987EE}"/>
              </a:ext>
            </a:extLst>
          </p:cNvPr>
          <p:cNvSpPr txBox="1"/>
          <p:nvPr/>
        </p:nvSpPr>
        <p:spPr>
          <a:xfrm>
            <a:off x="7022890" y="5631105"/>
            <a:ext cx="1509364" cy="369332"/>
          </a:xfrm>
          <a:prstGeom prst="rect">
            <a:avLst/>
          </a:prstGeom>
          <a:noFill/>
        </p:spPr>
        <p:txBody>
          <a:bodyPr wrap="square" rtlCol="0">
            <a:spAutoFit/>
          </a:bodyPr>
          <a:lstStyle/>
          <a:p>
            <a:pPr algn="ctr"/>
            <a:r>
              <a:rPr lang="en-GB" dirty="0">
                <a:solidFill>
                  <a:schemeClr val="bg2">
                    <a:lumMod val="50000"/>
                  </a:schemeClr>
                </a:solidFill>
              </a:rPr>
              <a:t>Gif 2</a:t>
            </a:r>
          </a:p>
        </p:txBody>
      </p:sp>
      <p:sp>
        <p:nvSpPr>
          <p:cNvPr id="12" name="TextBox 11">
            <a:extLst>
              <a:ext uri="{FF2B5EF4-FFF2-40B4-BE49-F238E27FC236}">
                <a16:creationId xmlns:a16="http://schemas.microsoft.com/office/drawing/2014/main" id="{1D2D4F67-B10F-9847-8F98-B80B28262E7B}"/>
              </a:ext>
            </a:extLst>
          </p:cNvPr>
          <p:cNvSpPr txBox="1"/>
          <p:nvPr/>
        </p:nvSpPr>
        <p:spPr>
          <a:xfrm>
            <a:off x="9022395" y="5631105"/>
            <a:ext cx="1509364" cy="369332"/>
          </a:xfrm>
          <a:prstGeom prst="rect">
            <a:avLst/>
          </a:prstGeom>
          <a:noFill/>
        </p:spPr>
        <p:txBody>
          <a:bodyPr wrap="square" rtlCol="0">
            <a:spAutoFit/>
          </a:bodyPr>
          <a:lstStyle/>
          <a:p>
            <a:pPr algn="ctr"/>
            <a:r>
              <a:rPr lang="en-GB" dirty="0">
                <a:solidFill>
                  <a:schemeClr val="bg2">
                    <a:lumMod val="50000"/>
                  </a:schemeClr>
                </a:solidFill>
              </a:rPr>
              <a:t>Gif 3</a:t>
            </a:r>
          </a:p>
        </p:txBody>
      </p:sp>
    </p:spTree>
    <p:extLst>
      <p:ext uri="{BB962C8B-B14F-4D97-AF65-F5344CB8AC3E}">
        <p14:creationId xmlns:p14="http://schemas.microsoft.com/office/powerpoint/2010/main" val="420820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022C-C4D9-92B9-732A-AA1359966300}"/>
              </a:ext>
            </a:extLst>
          </p:cNvPr>
          <p:cNvSpPr>
            <a:spLocks noGrp="1"/>
          </p:cNvSpPr>
          <p:nvPr>
            <p:ph type="title"/>
          </p:nvPr>
        </p:nvSpPr>
        <p:spPr/>
        <p:txBody>
          <a:bodyPr/>
          <a:lstStyle/>
          <a:p>
            <a:pPr algn="ctr"/>
            <a:r>
              <a:rPr lang="en-GB" b="1" dirty="0">
                <a:solidFill>
                  <a:schemeClr val="bg2">
                    <a:lumMod val="50000"/>
                  </a:schemeClr>
                </a:solidFill>
              </a:rPr>
              <a:t>Core Mechanics/inputs</a:t>
            </a:r>
          </a:p>
        </p:txBody>
      </p:sp>
      <p:sp>
        <p:nvSpPr>
          <p:cNvPr id="3" name="Content Placeholder 2">
            <a:extLst>
              <a:ext uri="{FF2B5EF4-FFF2-40B4-BE49-F238E27FC236}">
                <a16:creationId xmlns:a16="http://schemas.microsoft.com/office/drawing/2014/main" id="{F556D99D-AC31-3404-EE73-2125DF107EC5}"/>
              </a:ext>
            </a:extLst>
          </p:cNvPr>
          <p:cNvSpPr>
            <a:spLocks noGrp="1"/>
          </p:cNvSpPr>
          <p:nvPr>
            <p:ph idx="1"/>
          </p:nvPr>
        </p:nvSpPr>
        <p:spPr>
          <a:xfrm>
            <a:off x="1202919" y="2011680"/>
            <a:ext cx="4893081" cy="4206240"/>
          </a:xfrm>
        </p:spPr>
        <p:txBody>
          <a:bodyPr anchor="ctr"/>
          <a:lstStyle/>
          <a:p>
            <a:r>
              <a:rPr lang="en-GB" b="1" dirty="0">
                <a:solidFill>
                  <a:schemeClr val="bg2">
                    <a:lumMod val="50000"/>
                  </a:schemeClr>
                </a:solidFill>
              </a:rPr>
              <a:t>Diagonal Swipe </a:t>
            </a:r>
            <a:r>
              <a:rPr lang="en-GB" dirty="0"/>
              <a:t>for movement.</a:t>
            </a:r>
          </a:p>
          <a:p>
            <a:r>
              <a:rPr lang="en-GB" b="1" dirty="0">
                <a:solidFill>
                  <a:schemeClr val="bg2">
                    <a:lumMod val="50000"/>
                  </a:schemeClr>
                </a:solidFill>
              </a:rPr>
              <a:t>Double Tap </a:t>
            </a:r>
            <a:r>
              <a:rPr lang="en-GB" dirty="0"/>
              <a:t>for jump.</a:t>
            </a:r>
          </a:p>
          <a:p>
            <a:r>
              <a:rPr lang="en-GB" b="1" dirty="0">
                <a:solidFill>
                  <a:schemeClr val="bg2">
                    <a:lumMod val="50000"/>
                  </a:schemeClr>
                </a:solidFill>
              </a:rPr>
              <a:t>Double Tap + Diagonal Swipe </a:t>
            </a:r>
            <a:r>
              <a:rPr lang="en-GB" dirty="0"/>
              <a:t>for long jump.</a:t>
            </a:r>
          </a:p>
          <a:p>
            <a:r>
              <a:rPr lang="en-GB" b="1" dirty="0">
                <a:solidFill>
                  <a:schemeClr val="bg2">
                    <a:lumMod val="50000"/>
                  </a:schemeClr>
                </a:solidFill>
              </a:rPr>
              <a:t>Shake Mobile Device </a:t>
            </a:r>
            <a:r>
              <a:rPr lang="en-GB" dirty="0"/>
              <a:t>to rotate the Tiles and clear debris.</a:t>
            </a:r>
          </a:p>
        </p:txBody>
      </p:sp>
      <p:pic>
        <p:nvPicPr>
          <p:cNvPr id="9" name="Picture 8" descr="A screenshot of a game&#10;&#10;Description automatically generated">
            <a:extLst>
              <a:ext uri="{FF2B5EF4-FFF2-40B4-BE49-F238E27FC236}">
                <a16:creationId xmlns:a16="http://schemas.microsoft.com/office/drawing/2014/main" id="{1EFB5C6B-D739-4B81-7CAA-CEC7B4EFB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605" y="2011679"/>
            <a:ext cx="2055010" cy="4206241"/>
          </a:xfrm>
          <a:prstGeom prst="rect">
            <a:avLst/>
          </a:prstGeom>
        </p:spPr>
      </p:pic>
    </p:spTree>
    <p:extLst>
      <p:ext uri="{BB962C8B-B14F-4D97-AF65-F5344CB8AC3E}">
        <p14:creationId xmlns:p14="http://schemas.microsoft.com/office/powerpoint/2010/main" val="27977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E93F-A84A-CBBC-EF29-F93AF5C18ED4}"/>
              </a:ext>
            </a:extLst>
          </p:cNvPr>
          <p:cNvSpPr>
            <a:spLocks noGrp="1"/>
          </p:cNvSpPr>
          <p:nvPr>
            <p:ph type="title"/>
          </p:nvPr>
        </p:nvSpPr>
        <p:spPr/>
        <p:txBody>
          <a:bodyPr/>
          <a:lstStyle/>
          <a:p>
            <a:pPr algn="ctr"/>
            <a:r>
              <a:rPr lang="en-GB" b="1" dirty="0">
                <a:solidFill>
                  <a:schemeClr val="bg2">
                    <a:lumMod val="50000"/>
                  </a:schemeClr>
                </a:solidFill>
              </a:rPr>
              <a:t>Mechanics - Extended</a:t>
            </a:r>
          </a:p>
        </p:txBody>
      </p:sp>
      <p:sp>
        <p:nvSpPr>
          <p:cNvPr id="3" name="Content Placeholder 2">
            <a:extLst>
              <a:ext uri="{FF2B5EF4-FFF2-40B4-BE49-F238E27FC236}">
                <a16:creationId xmlns:a16="http://schemas.microsoft.com/office/drawing/2014/main" id="{C7DAFFAF-19E0-5606-AFB4-163AD5F45B0B}"/>
              </a:ext>
            </a:extLst>
          </p:cNvPr>
          <p:cNvSpPr>
            <a:spLocks noGrp="1"/>
          </p:cNvSpPr>
          <p:nvPr>
            <p:ph idx="1"/>
          </p:nvPr>
        </p:nvSpPr>
        <p:spPr/>
        <p:txBody>
          <a:bodyPr anchor="ctr"/>
          <a:lstStyle/>
          <a:p>
            <a:pPr marL="0" indent="0" algn="ctr">
              <a:buNone/>
            </a:pPr>
            <a:r>
              <a:rPr lang="en-GB" b="1" dirty="0">
                <a:solidFill>
                  <a:schemeClr val="bg2">
                    <a:lumMod val="50000"/>
                  </a:schemeClr>
                </a:solidFill>
              </a:rPr>
              <a:t>Double Tap + Jump</a:t>
            </a:r>
          </a:p>
          <a:p>
            <a:pPr marL="228600" lvl="1" indent="0" algn="ctr">
              <a:buNone/>
            </a:pPr>
            <a:r>
              <a:rPr lang="en-GB" dirty="0">
                <a:solidFill>
                  <a:schemeClr val="bg2">
                    <a:lumMod val="50000"/>
                  </a:schemeClr>
                </a:solidFill>
              </a:rPr>
              <a:t>Instead of the player moving the normal 1 tile in the direction of the swipe the player will skip the first tile and jump to the second tile in the direction of the swipe, allowing the player to jump over potentially blocked tiles.</a:t>
            </a:r>
          </a:p>
          <a:p>
            <a:pPr marL="228600" lvl="1" indent="0" algn="ctr">
              <a:buNone/>
            </a:pPr>
            <a:r>
              <a:rPr lang="en-GB" sz="2200" b="1" dirty="0">
                <a:solidFill>
                  <a:schemeClr val="bg2">
                    <a:lumMod val="50000"/>
                  </a:schemeClr>
                </a:solidFill>
              </a:rPr>
              <a:t>Shake Mobile Device</a:t>
            </a:r>
          </a:p>
          <a:p>
            <a:pPr marL="228600" lvl="1" indent="0" algn="ctr">
              <a:buNone/>
            </a:pPr>
            <a:r>
              <a:rPr lang="en-GB" sz="2200" dirty="0">
                <a:solidFill>
                  <a:schemeClr val="bg2">
                    <a:lumMod val="50000"/>
                  </a:schemeClr>
                </a:solidFill>
              </a:rPr>
              <a:t>When the player shakes the device triggering the gyroscope inside it, the tiles will rotate upside down clearing themselves of any debris blocking them. This will launch the player in the air making it vulnerable to being hit by falling obstacles</a:t>
            </a:r>
          </a:p>
          <a:p>
            <a:pPr marL="228600" lvl="1" indent="0" algn="ctr">
              <a:buNone/>
            </a:pPr>
            <a:endParaRPr lang="en-GB" sz="2200" b="1" dirty="0">
              <a:solidFill>
                <a:schemeClr val="bg2">
                  <a:lumMod val="50000"/>
                </a:schemeClr>
              </a:solidFill>
            </a:endParaRPr>
          </a:p>
        </p:txBody>
      </p:sp>
    </p:spTree>
    <p:extLst>
      <p:ext uri="{BB962C8B-B14F-4D97-AF65-F5344CB8AC3E}">
        <p14:creationId xmlns:p14="http://schemas.microsoft.com/office/powerpoint/2010/main" val="118674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6C17-442C-DF0C-CD75-33B65BB6D244}"/>
              </a:ext>
            </a:extLst>
          </p:cNvPr>
          <p:cNvSpPr>
            <a:spLocks noGrp="1"/>
          </p:cNvSpPr>
          <p:nvPr>
            <p:ph type="title"/>
          </p:nvPr>
        </p:nvSpPr>
        <p:spPr/>
        <p:txBody>
          <a:bodyPr/>
          <a:lstStyle/>
          <a:p>
            <a:pPr algn="ctr"/>
            <a:r>
              <a:rPr lang="en-GB" b="1" dirty="0">
                <a:solidFill>
                  <a:schemeClr val="bg2">
                    <a:lumMod val="50000"/>
                  </a:schemeClr>
                </a:solidFill>
              </a:rPr>
              <a:t>API/Framework</a:t>
            </a:r>
          </a:p>
        </p:txBody>
      </p:sp>
      <p:sp>
        <p:nvSpPr>
          <p:cNvPr id="3" name="Content Placeholder 2">
            <a:extLst>
              <a:ext uri="{FF2B5EF4-FFF2-40B4-BE49-F238E27FC236}">
                <a16:creationId xmlns:a16="http://schemas.microsoft.com/office/drawing/2014/main" id="{028CB884-1604-0408-7AFF-E3F4FE6581BD}"/>
              </a:ext>
            </a:extLst>
          </p:cNvPr>
          <p:cNvSpPr>
            <a:spLocks noGrp="1"/>
          </p:cNvSpPr>
          <p:nvPr>
            <p:ph idx="1"/>
          </p:nvPr>
        </p:nvSpPr>
        <p:spPr/>
        <p:txBody>
          <a:bodyPr anchor="ctr"/>
          <a:lstStyle/>
          <a:p>
            <a:pPr marL="0" indent="0" algn="ctr">
              <a:buNone/>
            </a:pPr>
            <a:r>
              <a:rPr lang="en-GB" b="1" dirty="0">
                <a:solidFill>
                  <a:schemeClr val="bg2">
                    <a:lumMod val="50000"/>
                  </a:schemeClr>
                </a:solidFill>
              </a:rPr>
              <a:t>Google Play Games Services Leaderboard API for Android</a:t>
            </a:r>
          </a:p>
          <a:p>
            <a:pPr marL="0" indent="0" algn="ctr">
              <a:buNone/>
            </a:pPr>
            <a:r>
              <a:rPr lang="en-GB" dirty="0">
                <a:solidFill>
                  <a:schemeClr val="bg2">
                    <a:lumMod val="50000"/>
                  </a:schemeClr>
                </a:solidFill>
              </a:rPr>
              <a:t>This will record a player's score and compare the score against the player's score from previous game sessions.</a:t>
            </a:r>
          </a:p>
          <a:p>
            <a:pPr marL="0" indent="0" algn="ctr">
              <a:buNone/>
            </a:pPr>
            <a:r>
              <a:rPr lang="en-GB" dirty="0">
                <a:solidFill>
                  <a:schemeClr val="bg2">
                    <a:lumMod val="50000"/>
                  </a:schemeClr>
                </a:solidFill>
              </a:rPr>
              <a:t>This will also create a leaderboard of all high scores from the player base on Android devices</a:t>
            </a:r>
          </a:p>
          <a:p>
            <a:pPr algn="ctr"/>
            <a:endParaRPr lang="en-GB" dirty="0"/>
          </a:p>
        </p:txBody>
      </p:sp>
    </p:spTree>
    <p:extLst>
      <p:ext uri="{BB962C8B-B14F-4D97-AF65-F5344CB8AC3E}">
        <p14:creationId xmlns:p14="http://schemas.microsoft.com/office/powerpoint/2010/main" val="2870908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CDE8-1920-CBAB-F198-ABDB8750389F}"/>
              </a:ext>
            </a:extLst>
          </p:cNvPr>
          <p:cNvSpPr>
            <a:spLocks noGrp="1"/>
          </p:cNvSpPr>
          <p:nvPr>
            <p:ph type="title"/>
          </p:nvPr>
        </p:nvSpPr>
        <p:spPr/>
        <p:txBody>
          <a:bodyPr/>
          <a:lstStyle/>
          <a:p>
            <a:pPr algn="ctr"/>
            <a:r>
              <a:rPr lang="en-GB" b="1" dirty="0">
                <a:solidFill>
                  <a:schemeClr val="bg2">
                    <a:lumMod val="50000"/>
                  </a:schemeClr>
                </a:solidFill>
              </a:rPr>
              <a:t>Data Persistence</a:t>
            </a:r>
          </a:p>
        </p:txBody>
      </p:sp>
      <p:sp>
        <p:nvSpPr>
          <p:cNvPr id="3" name="Content Placeholder 2">
            <a:extLst>
              <a:ext uri="{FF2B5EF4-FFF2-40B4-BE49-F238E27FC236}">
                <a16:creationId xmlns:a16="http://schemas.microsoft.com/office/drawing/2014/main" id="{FB8E7582-B1A0-6272-12AF-510C9EEB6A47}"/>
              </a:ext>
            </a:extLst>
          </p:cNvPr>
          <p:cNvSpPr>
            <a:spLocks noGrp="1"/>
          </p:cNvSpPr>
          <p:nvPr>
            <p:ph idx="1"/>
          </p:nvPr>
        </p:nvSpPr>
        <p:spPr>
          <a:xfrm>
            <a:off x="1202919" y="2020069"/>
            <a:ext cx="9784080" cy="4206240"/>
          </a:xfrm>
        </p:spPr>
        <p:txBody>
          <a:bodyPr/>
          <a:lstStyle/>
          <a:p>
            <a:pPr algn="ctr"/>
            <a:r>
              <a:rPr lang="en-GB" dirty="0">
                <a:solidFill>
                  <a:schemeClr val="bg2">
                    <a:lumMod val="50000"/>
                  </a:schemeClr>
                </a:solidFill>
              </a:rPr>
              <a:t>Code for Highscore Loading and Saving:</a:t>
            </a:r>
          </a:p>
          <a:p>
            <a:endParaRPr lang="en-GB" dirty="0"/>
          </a:p>
        </p:txBody>
      </p:sp>
      <p:pic>
        <p:nvPicPr>
          <p:cNvPr id="5" name="Picture 4">
            <a:extLst>
              <a:ext uri="{FF2B5EF4-FFF2-40B4-BE49-F238E27FC236}">
                <a16:creationId xmlns:a16="http://schemas.microsoft.com/office/drawing/2014/main" id="{B908EB4E-E82D-8E8A-64FD-EB01D70BEA27}"/>
              </a:ext>
            </a:extLst>
          </p:cNvPr>
          <p:cNvPicPr>
            <a:picLocks noChangeAspect="1"/>
          </p:cNvPicPr>
          <p:nvPr/>
        </p:nvPicPr>
        <p:blipFill>
          <a:blip r:embed="rId2"/>
          <a:stretch>
            <a:fillRect/>
          </a:stretch>
        </p:blipFill>
        <p:spPr>
          <a:xfrm>
            <a:off x="747999" y="2739509"/>
            <a:ext cx="3270328" cy="562571"/>
          </a:xfrm>
          <a:prstGeom prst="rect">
            <a:avLst/>
          </a:prstGeom>
        </p:spPr>
      </p:pic>
      <p:pic>
        <p:nvPicPr>
          <p:cNvPr id="7" name="Picture 6">
            <a:extLst>
              <a:ext uri="{FF2B5EF4-FFF2-40B4-BE49-F238E27FC236}">
                <a16:creationId xmlns:a16="http://schemas.microsoft.com/office/drawing/2014/main" id="{72D25CB7-6272-74DF-9385-E9DFE8DD5828}"/>
              </a:ext>
            </a:extLst>
          </p:cNvPr>
          <p:cNvPicPr>
            <a:picLocks noChangeAspect="1"/>
          </p:cNvPicPr>
          <p:nvPr/>
        </p:nvPicPr>
        <p:blipFill>
          <a:blip r:embed="rId3"/>
          <a:stretch>
            <a:fillRect/>
          </a:stretch>
        </p:blipFill>
        <p:spPr>
          <a:xfrm>
            <a:off x="747999" y="3429000"/>
            <a:ext cx="2397873" cy="637484"/>
          </a:xfrm>
          <a:prstGeom prst="rect">
            <a:avLst/>
          </a:prstGeom>
        </p:spPr>
      </p:pic>
      <p:pic>
        <p:nvPicPr>
          <p:cNvPr id="9" name="Picture 8">
            <a:extLst>
              <a:ext uri="{FF2B5EF4-FFF2-40B4-BE49-F238E27FC236}">
                <a16:creationId xmlns:a16="http://schemas.microsoft.com/office/drawing/2014/main" id="{2EBDCAC4-A3A8-983E-E1A1-66A4867D20B0}"/>
              </a:ext>
            </a:extLst>
          </p:cNvPr>
          <p:cNvPicPr>
            <a:picLocks noChangeAspect="1"/>
          </p:cNvPicPr>
          <p:nvPr/>
        </p:nvPicPr>
        <p:blipFill>
          <a:blip r:embed="rId4"/>
          <a:stretch>
            <a:fillRect/>
          </a:stretch>
        </p:blipFill>
        <p:spPr>
          <a:xfrm>
            <a:off x="6970544" y="2852623"/>
            <a:ext cx="4016455" cy="3315840"/>
          </a:xfrm>
          <a:prstGeom prst="rect">
            <a:avLst/>
          </a:prstGeom>
        </p:spPr>
      </p:pic>
      <p:sp>
        <p:nvSpPr>
          <p:cNvPr id="10" name="TextBox 9">
            <a:extLst>
              <a:ext uri="{FF2B5EF4-FFF2-40B4-BE49-F238E27FC236}">
                <a16:creationId xmlns:a16="http://schemas.microsoft.com/office/drawing/2014/main" id="{A3DE3D19-BD4C-B846-5C25-3376A4300052}"/>
              </a:ext>
            </a:extLst>
          </p:cNvPr>
          <p:cNvSpPr txBox="1"/>
          <p:nvPr/>
        </p:nvSpPr>
        <p:spPr>
          <a:xfrm>
            <a:off x="6750986" y="2425446"/>
            <a:ext cx="4455570" cy="369332"/>
          </a:xfrm>
          <a:prstGeom prst="rect">
            <a:avLst/>
          </a:prstGeom>
          <a:noFill/>
        </p:spPr>
        <p:txBody>
          <a:bodyPr wrap="square" rtlCol="0">
            <a:spAutoFit/>
          </a:bodyPr>
          <a:lstStyle/>
          <a:p>
            <a:pPr algn="ctr"/>
            <a:r>
              <a:rPr lang="en-GB" b="1" dirty="0">
                <a:solidFill>
                  <a:schemeClr val="bg2">
                    <a:lumMod val="50000"/>
                  </a:schemeClr>
                </a:solidFill>
              </a:rPr>
              <a:t>Main Json Writing and Reading Script</a:t>
            </a:r>
          </a:p>
        </p:txBody>
      </p:sp>
      <p:sp>
        <p:nvSpPr>
          <p:cNvPr id="13" name="TextBox 12">
            <a:extLst>
              <a:ext uri="{FF2B5EF4-FFF2-40B4-BE49-F238E27FC236}">
                <a16:creationId xmlns:a16="http://schemas.microsoft.com/office/drawing/2014/main" id="{FAA65E3D-A272-8A7C-FE7A-0C1D27EE3B48}"/>
              </a:ext>
            </a:extLst>
          </p:cNvPr>
          <p:cNvSpPr txBox="1"/>
          <p:nvPr/>
        </p:nvSpPr>
        <p:spPr>
          <a:xfrm>
            <a:off x="682242" y="2362842"/>
            <a:ext cx="4427020" cy="369332"/>
          </a:xfrm>
          <a:prstGeom prst="rect">
            <a:avLst/>
          </a:prstGeom>
          <a:noFill/>
        </p:spPr>
        <p:txBody>
          <a:bodyPr wrap="square" rtlCol="0">
            <a:spAutoFit/>
          </a:bodyPr>
          <a:lstStyle/>
          <a:p>
            <a:r>
              <a:rPr lang="en-GB" b="1" dirty="0">
                <a:solidFill>
                  <a:schemeClr val="bg2">
                    <a:lumMod val="50000"/>
                  </a:schemeClr>
                </a:solidFill>
              </a:rPr>
              <a:t>Loading :</a:t>
            </a:r>
          </a:p>
        </p:txBody>
      </p:sp>
      <p:sp>
        <p:nvSpPr>
          <p:cNvPr id="14" name="TextBox 13">
            <a:extLst>
              <a:ext uri="{FF2B5EF4-FFF2-40B4-BE49-F238E27FC236}">
                <a16:creationId xmlns:a16="http://schemas.microsoft.com/office/drawing/2014/main" id="{168C02B0-D1E3-A635-443D-C4EE78AA804D}"/>
              </a:ext>
            </a:extLst>
          </p:cNvPr>
          <p:cNvSpPr txBox="1"/>
          <p:nvPr/>
        </p:nvSpPr>
        <p:spPr>
          <a:xfrm>
            <a:off x="682242" y="4201839"/>
            <a:ext cx="4427020" cy="369332"/>
          </a:xfrm>
          <a:prstGeom prst="rect">
            <a:avLst/>
          </a:prstGeom>
          <a:noFill/>
        </p:spPr>
        <p:txBody>
          <a:bodyPr wrap="square" rtlCol="0">
            <a:spAutoFit/>
          </a:bodyPr>
          <a:lstStyle/>
          <a:p>
            <a:r>
              <a:rPr lang="en-GB" b="1" dirty="0">
                <a:solidFill>
                  <a:schemeClr val="bg2">
                    <a:lumMod val="50000"/>
                  </a:schemeClr>
                </a:solidFill>
              </a:rPr>
              <a:t>Saving :</a:t>
            </a:r>
          </a:p>
        </p:txBody>
      </p:sp>
      <p:pic>
        <p:nvPicPr>
          <p:cNvPr id="16" name="Picture 15">
            <a:extLst>
              <a:ext uri="{FF2B5EF4-FFF2-40B4-BE49-F238E27FC236}">
                <a16:creationId xmlns:a16="http://schemas.microsoft.com/office/drawing/2014/main" id="{761C90D1-44BA-CBC8-238B-591FDEB78ACB}"/>
              </a:ext>
            </a:extLst>
          </p:cNvPr>
          <p:cNvPicPr>
            <a:picLocks noChangeAspect="1"/>
          </p:cNvPicPr>
          <p:nvPr/>
        </p:nvPicPr>
        <p:blipFill>
          <a:blip r:embed="rId5"/>
          <a:stretch>
            <a:fillRect/>
          </a:stretch>
        </p:blipFill>
        <p:spPr>
          <a:xfrm>
            <a:off x="747999" y="5470930"/>
            <a:ext cx="2674709" cy="669965"/>
          </a:xfrm>
          <a:prstGeom prst="rect">
            <a:avLst/>
          </a:prstGeom>
        </p:spPr>
      </p:pic>
      <p:pic>
        <p:nvPicPr>
          <p:cNvPr id="18" name="Picture 17">
            <a:extLst>
              <a:ext uri="{FF2B5EF4-FFF2-40B4-BE49-F238E27FC236}">
                <a16:creationId xmlns:a16="http://schemas.microsoft.com/office/drawing/2014/main" id="{F14C8DBB-5049-BE04-09BB-B66DFE511514}"/>
              </a:ext>
            </a:extLst>
          </p:cNvPr>
          <p:cNvPicPr>
            <a:picLocks noChangeAspect="1"/>
          </p:cNvPicPr>
          <p:nvPr/>
        </p:nvPicPr>
        <p:blipFill>
          <a:blip r:embed="rId6"/>
          <a:stretch>
            <a:fillRect/>
          </a:stretch>
        </p:blipFill>
        <p:spPr>
          <a:xfrm>
            <a:off x="747999" y="4612712"/>
            <a:ext cx="5632767" cy="707062"/>
          </a:xfrm>
          <a:prstGeom prst="rect">
            <a:avLst/>
          </a:prstGeom>
        </p:spPr>
      </p:pic>
    </p:spTree>
    <p:extLst>
      <p:ext uri="{BB962C8B-B14F-4D97-AF65-F5344CB8AC3E}">
        <p14:creationId xmlns:p14="http://schemas.microsoft.com/office/powerpoint/2010/main" val="305203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4C93E-AC96-3213-A7ED-657B2C56238F}"/>
              </a:ext>
            </a:extLst>
          </p:cNvPr>
          <p:cNvSpPr>
            <a:spLocks noGrp="1"/>
          </p:cNvSpPr>
          <p:nvPr>
            <p:ph type="title"/>
          </p:nvPr>
        </p:nvSpPr>
        <p:spPr>
          <a:xfrm>
            <a:off x="646043" y="284176"/>
            <a:ext cx="4099331" cy="1508760"/>
          </a:xfrm>
        </p:spPr>
        <p:txBody>
          <a:bodyPr>
            <a:normAutofit/>
          </a:bodyPr>
          <a:lstStyle/>
          <a:p>
            <a:pPr algn="ctr"/>
            <a:r>
              <a:rPr lang="en-GB" sz="3600" b="1" dirty="0">
                <a:solidFill>
                  <a:schemeClr val="bg2">
                    <a:lumMod val="50000"/>
                  </a:schemeClr>
                </a:solidFill>
              </a:rPr>
              <a:t>assets</a:t>
            </a:r>
          </a:p>
        </p:txBody>
      </p:sp>
      <p:sp>
        <p:nvSpPr>
          <p:cNvPr id="3" name="Content Placeholder 2">
            <a:extLst>
              <a:ext uri="{FF2B5EF4-FFF2-40B4-BE49-F238E27FC236}">
                <a16:creationId xmlns:a16="http://schemas.microsoft.com/office/drawing/2014/main" id="{7664BB41-A4D7-1A6E-9F1D-FD2E804C05ED}"/>
              </a:ext>
            </a:extLst>
          </p:cNvPr>
          <p:cNvSpPr>
            <a:spLocks noGrp="1"/>
          </p:cNvSpPr>
          <p:nvPr>
            <p:ph idx="1"/>
          </p:nvPr>
        </p:nvSpPr>
        <p:spPr>
          <a:xfrm>
            <a:off x="646043" y="2011680"/>
            <a:ext cx="4075044" cy="4206240"/>
          </a:xfrm>
        </p:spPr>
        <p:txBody>
          <a:bodyPr>
            <a:normAutofit/>
          </a:bodyPr>
          <a:lstStyle/>
          <a:p>
            <a:pPr marL="0" indent="0">
              <a:buNone/>
            </a:pPr>
            <a:r>
              <a:rPr lang="en-GB" sz="1800" dirty="0">
                <a:solidFill>
                  <a:schemeClr val="bg2">
                    <a:lumMod val="50000"/>
                  </a:schemeClr>
                </a:solidFill>
              </a:rPr>
              <a:t>For External Assets:</a:t>
            </a:r>
          </a:p>
          <a:p>
            <a:pPr lvl="1"/>
            <a:r>
              <a:rPr lang="en-GB" sz="1800" dirty="0">
                <a:solidFill>
                  <a:schemeClr val="bg2">
                    <a:lumMod val="50000"/>
                  </a:schemeClr>
                </a:solidFill>
              </a:rPr>
              <a:t>A customized variant of this Low Poly Cube Model is being used in the Game;</a:t>
            </a:r>
          </a:p>
          <a:p>
            <a:pPr lvl="1"/>
            <a:r>
              <a:rPr lang="en-GB" sz="1800" dirty="0">
                <a:solidFill>
                  <a:schemeClr val="bg2">
                    <a:lumMod val="50000"/>
                  </a:schemeClr>
                </a:solidFill>
              </a:rPr>
              <a:t>Asset Store Link : </a:t>
            </a:r>
            <a:r>
              <a:rPr lang="en-GB" sz="1600" dirty="0">
                <a:hlinkClick r:id="rId2"/>
              </a:rPr>
              <a:t>Toon Outlined Material Test - Download Free 3D model by Rocco Giandomenico (@Rocco.Giandomenico) [1760d6d] (sketchfab.com)</a:t>
            </a:r>
            <a:endParaRPr lang="en-GB" sz="1800" dirty="0">
              <a:solidFill>
                <a:schemeClr val="bg2">
                  <a:lumMod val="50000"/>
                </a:schemeClr>
              </a:solidFill>
            </a:endParaRPr>
          </a:p>
        </p:txBody>
      </p:sp>
      <p:sp>
        <p:nvSpPr>
          <p:cNvPr id="19" name="Rectangle 18">
            <a:extLst>
              <a:ext uri="{FF2B5EF4-FFF2-40B4-BE49-F238E27FC236}">
                <a16:creationId xmlns:a16="http://schemas.microsoft.com/office/drawing/2014/main" id="{99F73B92-02A2-4036-8A09-77408D07A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138" y="0"/>
            <a:ext cx="7152861"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0AEE91-BDFA-4DB6-AF82-99B97CEF5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475" y="601513"/>
            <a:ext cx="1905017" cy="1960684"/>
          </a:xfrm>
          <a:prstGeom prst="rect">
            <a:avLst/>
          </a:prstGeom>
          <a:solidFill>
            <a:srgbClr val="FFFFFF"/>
          </a:solidFill>
          <a:ln w="762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048E380-B530-5898-C101-E6F6DC6EA6B4}"/>
              </a:ext>
            </a:extLst>
          </p:cNvPr>
          <p:cNvPicPr>
            <a:picLocks noChangeAspect="1"/>
          </p:cNvPicPr>
          <p:nvPr/>
        </p:nvPicPr>
        <p:blipFill>
          <a:blip r:embed="rId3"/>
          <a:stretch>
            <a:fillRect/>
          </a:stretch>
        </p:blipFill>
        <p:spPr>
          <a:xfrm>
            <a:off x="5578599" y="984203"/>
            <a:ext cx="1572768" cy="1195303"/>
          </a:xfrm>
          <a:prstGeom prst="rect">
            <a:avLst/>
          </a:prstGeom>
        </p:spPr>
      </p:pic>
      <p:sp>
        <p:nvSpPr>
          <p:cNvPr id="20" name="Rectangle 19">
            <a:extLst>
              <a:ext uri="{FF2B5EF4-FFF2-40B4-BE49-F238E27FC236}">
                <a16:creationId xmlns:a16="http://schemas.microsoft.com/office/drawing/2014/main" id="{1E57733F-FA89-4B65-9C04-2B6C50355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1256" y="601513"/>
            <a:ext cx="1905017" cy="1960684"/>
          </a:xfrm>
          <a:prstGeom prst="rect">
            <a:avLst/>
          </a:prstGeom>
          <a:solidFill>
            <a:srgbClr val="FFFFFF"/>
          </a:solidFill>
          <a:ln w="762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D57F32-5E74-8A7C-95C5-6F031A4D3E94}"/>
              </a:ext>
            </a:extLst>
          </p:cNvPr>
          <p:cNvPicPr>
            <a:picLocks noChangeAspect="1"/>
          </p:cNvPicPr>
          <p:nvPr/>
        </p:nvPicPr>
        <p:blipFill>
          <a:blip r:embed="rId4"/>
          <a:stretch>
            <a:fillRect/>
          </a:stretch>
        </p:blipFill>
        <p:spPr>
          <a:xfrm>
            <a:off x="7777380" y="986169"/>
            <a:ext cx="1572768" cy="1191371"/>
          </a:xfrm>
          <a:prstGeom prst="rect">
            <a:avLst/>
          </a:prstGeom>
        </p:spPr>
      </p:pic>
      <p:sp>
        <p:nvSpPr>
          <p:cNvPr id="22" name="Rectangle 21">
            <a:extLst>
              <a:ext uri="{FF2B5EF4-FFF2-40B4-BE49-F238E27FC236}">
                <a16:creationId xmlns:a16="http://schemas.microsoft.com/office/drawing/2014/main" id="{D9E1D5C5-4978-4B14-8B46-6948751E7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10036" y="601513"/>
            <a:ext cx="1905017" cy="1960684"/>
          </a:xfrm>
          <a:prstGeom prst="rect">
            <a:avLst/>
          </a:prstGeom>
          <a:solidFill>
            <a:srgbClr val="FFFFFF"/>
          </a:solidFill>
          <a:ln w="762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FE748C-00DA-D7D5-00C9-354F83F34F52}"/>
              </a:ext>
            </a:extLst>
          </p:cNvPr>
          <p:cNvPicPr>
            <a:picLocks noChangeAspect="1"/>
          </p:cNvPicPr>
          <p:nvPr/>
        </p:nvPicPr>
        <p:blipFill>
          <a:blip r:embed="rId5"/>
          <a:stretch>
            <a:fillRect/>
          </a:stretch>
        </p:blipFill>
        <p:spPr>
          <a:xfrm>
            <a:off x="9976160" y="994033"/>
            <a:ext cx="1572768" cy="1175644"/>
          </a:xfrm>
          <a:prstGeom prst="rect">
            <a:avLst/>
          </a:prstGeom>
        </p:spPr>
      </p:pic>
      <p:sp>
        <p:nvSpPr>
          <p:cNvPr id="24" name="Rectangle 23">
            <a:extLst>
              <a:ext uri="{FF2B5EF4-FFF2-40B4-BE49-F238E27FC236}">
                <a16:creationId xmlns:a16="http://schemas.microsoft.com/office/drawing/2014/main" id="{E204A6E0-703B-4BED-8F05-6590B7C98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476" y="2831123"/>
            <a:ext cx="6302577" cy="3425366"/>
          </a:xfrm>
          <a:prstGeom prst="rect">
            <a:avLst/>
          </a:prstGeom>
          <a:solidFill>
            <a:srgbClr val="FFFFFF"/>
          </a:solidFill>
          <a:ln w="762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EC86A0-7C6D-6F3C-63D0-A7B5738A98BD}"/>
              </a:ext>
            </a:extLst>
          </p:cNvPr>
          <p:cNvPicPr>
            <a:picLocks noChangeAspect="1"/>
          </p:cNvPicPr>
          <p:nvPr/>
        </p:nvPicPr>
        <p:blipFill>
          <a:blip r:embed="rId6"/>
          <a:stretch>
            <a:fillRect/>
          </a:stretch>
        </p:blipFill>
        <p:spPr>
          <a:xfrm>
            <a:off x="6167151" y="3057906"/>
            <a:ext cx="4793225" cy="2971800"/>
          </a:xfrm>
          <a:prstGeom prst="rect">
            <a:avLst/>
          </a:prstGeom>
        </p:spPr>
      </p:pic>
      <p:sp>
        <p:nvSpPr>
          <p:cNvPr id="12" name="TextBox 11">
            <a:extLst>
              <a:ext uri="{FF2B5EF4-FFF2-40B4-BE49-F238E27FC236}">
                <a16:creationId xmlns:a16="http://schemas.microsoft.com/office/drawing/2014/main" id="{79904CEE-6DA6-70DF-29B5-6E0D4BD52F39}"/>
              </a:ext>
            </a:extLst>
          </p:cNvPr>
          <p:cNvSpPr txBox="1"/>
          <p:nvPr/>
        </p:nvSpPr>
        <p:spPr>
          <a:xfrm>
            <a:off x="5492571" y="2169677"/>
            <a:ext cx="1744824" cy="369332"/>
          </a:xfrm>
          <a:prstGeom prst="rect">
            <a:avLst/>
          </a:prstGeom>
          <a:noFill/>
        </p:spPr>
        <p:txBody>
          <a:bodyPr wrap="square" rtlCol="0">
            <a:spAutoFit/>
          </a:bodyPr>
          <a:lstStyle/>
          <a:p>
            <a:pPr algn="ctr"/>
            <a:r>
              <a:rPr lang="en-GB" b="1" dirty="0">
                <a:solidFill>
                  <a:schemeClr val="bg2">
                    <a:lumMod val="50000"/>
                  </a:schemeClr>
                </a:solidFill>
              </a:rPr>
              <a:t>Obstruction</a:t>
            </a:r>
          </a:p>
        </p:txBody>
      </p:sp>
      <p:sp>
        <p:nvSpPr>
          <p:cNvPr id="13" name="TextBox 12">
            <a:extLst>
              <a:ext uri="{FF2B5EF4-FFF2-40B4-BE49-F238E27FC236}">
                <a16:creationId xmlns:a16="http://schemas.microsoft.com/office/drawing/2014/main" id="{F9AE04E8-BCE5-A87E-473E-FB10DBE14F7B}"/>
              </a:ext>
            </a:extLst>
          </p:cNvPr>
          <p:cNvSpPr txBox="1"/>
          <p:nvPr/>
        </p:nvSpPr>
        <p:spPr>
          <a:xfrm>
            <a:off x="7690829" y="2169677"/>
            <a:ext cx="1744824" cy="369332"/>
          </a:xfrm>
          <a:prstGeom prst="rect">
            <a:avLst/>
          </a:prstGeom>
          <a:noFill/>
        </p:spPr>
        <p:txBody>
          <a:bodyPr wrap="square" rtlCol="0">
            <a:spAutoFit/>
          </a:bodyPr>
          <a:lstStyle/>
          <a:p>
            <a:pPr algn="ctr"/>
            <a:r>
              <a:rPr lang="en-GB" b="1" dirty="0">
                <a:solidFill>
                  <a:schemeClr val="bg2">
                    <a:lumMod val="50000"/>
                  </a:schemeClr>
                </a:solidFill>
              </a:rPr>
              <a:t>Player</a:t>
            </a:r>
          </a:p>
        </p:txBody>
      </p:sp>
      <p:sp>
        <p:nvSpPr>
          <p:cNvPr id="14" name="TextBox 13">
            <a:extLst>
              <a:ext uri="{FF2B5EF4-FFF2-40B4-BE49-F238E27FC236}">
                <a16:creationId xmlns:a16="http://schemas.microsoft.com/office/drawing/2014/main" id="{F57268D6-DAC6-C332-6BF4-A05322D558AB}"/>
              </a:ext>
            </a:extLst>
          </p:cNvPr>
          <p:cNvSpPr txBox="1"/>
          <p:nvPr/>
        </p:nvSpPr>
        <p:spPr>
          <a:xfrm>
            <a:off x="9889087" y="2169677"/>
            <a:ext cx="1744824" cy="369332"/>
          </a:xfrm>
          <a:prstGeom prst="rect">
            <a:avLst/>
          </a:prstGeom>
          <a:noFill/>
        </p:spPr>
        <p:txBody>
          <a:bodyPr wrap="square" rtlCol="0">
            <a:spAutoFit/>
          </a:bodyPr>
          <a:lstStyle/>
          <a:p>
            <a:pPr algn="ctr"/>
            <a:r>
              <a:rPr lang="en-GB" b="1" dirty="0">
                <a:solidFill>
                  <a:schemeClr val="bg2">
                    <a:lumMod val="50000"/>
                  </a:schemeClr>
                </a:solidFill>
              </a:rPr>
              <a:t>Tile</a:t>
            </a:r>
          </a:p>
        </p:txBody>
      </p:sp>
    </p:spTree>
    <p:extLst>
      <p:ext uri="{BB962C8B-B14F-4D97-AF65-F5344CB8AC3E}">
        <p14:creationId xmlns:p14="http://schemas.microsoft.com/office/powerpoint/2010/main" val="28256931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Custom 7">
      <a:dk1>
        <a:srgbClr val="7E5E3A"/>
      </a:dk1>
      <a:lt1>
        <a:srgbClr val="DDCBB5"/>
      </a:lt1>
      <a:dk2>
        <a:srgbClr val="C09F7A"/>
      </a:dk2>
      <a:lt2>
        <a:srgbClr val="7E5E3A"/>
      </a:lt2>
      <a:accent1>
        <a:srgbClr val="7E5E3A"/>
      </a:accent1>
      <a:accent2>
        <a:srgbClr val="BD582C"/>
      </a:accent2>
      <a:accent3>
        <a:srgbClr val="865640"/>
      </a:accent3>
      <a:accent4>
        <a:srgbClr val="9B8357"/>
      </a:accent4>
      <a:accent5>
        <a:srgbClr val="C2BC80"/>
      </a:accent5>
      <a:accent6>
        <a:srgbClr val="94A080"/>
      </a:accent6>
      <a:hlink>
        <a:srgbClr val="FF9933"/>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7CF026C-957E-4F4E-893C-D02C23AB6317}"/>
    </a:ext>
  </a:extLst>
</a:theme>
</file>

<file path=docProps/app.xml><?xml version="1.0" encoding="utf-8"?>
<Properties xmlns="http://schemas.openxmlformats.org/officeDocument/2006/extended-properties" xmlns:vt="http://schemas.openxmlformats.org/officeDocument/2006/docPropsVTypes">
  <Template>TM03090430[[fn=Banded]]</Template>
  <TotalTime>666</TotalTime>
  <Words>941</Words>
  <Application>Microsoft Office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 Display</vt:lpstr>
      <vt:lpstr>Arial</vt:lpstr>
      <vt:lpstr>Corbel</vt:lpstr>
      <vt:lpstr>Wingdings</vt:lpstr>
      <vt:lpstr>Banded</vt:lpstr>
      <vt:lpstr>Tile Survivor</vt:lpstr>
      <vt:lpstr>Game Premise</vt:lpstr>
      <vt:lpstr>Game overview</vt:lpstr>
      <vt:lpstr>Core Features</vt:lpstr>
      <vt:lpstr>Core Mechanics/inputs</vt:lpstr>
      <vt:lpstr>Mechanics - Extended</vt:lpstr>
      <vt:lpstr>API/Framework</vt:lpstr>
      <vt:lpstr>Data Persistence</vt:lpstr>
      <vt:lpstr>assets</vt:lpstr>
      <vt:lpstr>Gameplay </vt:lpstr>
      <vt:lpstr>Ui and design</vt:lpstr>
      <vt:lpstr>Market Research</vt:lpstr>
      <vt:lpstr>Market research - BLUK</vt:lpstr>
      <vt:lpstr>Monetization </vt:lpstr>
      <vt:lpstr>analytics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Tile Survivor</dc:title>
  <dc:creator>Joao Codices</dc:creator>
  <cp:lastModifiedBy>Joao Codices</cp:lastModifiedBy>
  <cp:revision>1</cp:revision>
  <dcterms:created xsi:type="dcterms:W3CDTF">2023-10-21T10:41:31Z</dcterms:created>
  <dcterms:modified xsi:type="dcterms:W3CDTF">2023-10-21T21:48:09Z</dcterms:modified>
</cp:coreProperties>
</file>